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82" r:id="rId2"/>
    <p:sldId id="460" r:id="rId3"/>
    <p:sldId id="464" r:id="rId4"/>
    <p:sldId id="475" r:id="rId5"/>
    <p:sldId id="474" r:id="rId6"/>
    <p:sldId id="471" r:id="rId7"/>
    <p:sldId id="468" r:id="rId8"/>
    <p:sldId id="476" r:id="rId9"/>
    <p:sldId id="470" r:id="rId10"/>
    <p:sldId id="473" r:id="rId11"/>
    <p:sldId id="469" r:id="rId12"/>
    <p:sldId id="466" r:id="rId13"/>
    <p:sldId id="478" r:id="rId14"/>
    <p:sldId id="477" r:id="rId15"/>
    <p:sldId id="467" r:id="rId16"/>
    <p:sldId id="462" r:id="rId17"/>
    <p:sldId id="465" r:id="rId18"/>
    <p:sldId id="463" r:id="rId19"/>
    <p:sldId id="479"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328541"/>
    <a:srgbClr val="3D9F4F"/>
    <a:srgbClr val="0000CC"/>
    <a:srgbClr val="F0A64D"/>
    <a:srgbClr val="B5B5B5"/>
    <a:srgbClr val="40E0E1"/>
    <a:srgbClr val="FFFDFA"/>
    <a:srgbClr val="F7F2E8"/>
    <a:srgbClr val="0089FF"/>
    <a:srgbClr val="F7E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47" autoAdjust="0"/>
  </p:normalViewPr>
  <p:slideViewPr>
    <p:cSldViewPr snapToGrid="0" snapToObjects="1">
      <p:cViewPr varScale="1">
        <p:scale>
          <a:sx n="104" d="100"/>
          <a:sy n="104" d="100"/>
        </p:scale>
        <p:origin x="-147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C89751-3036-8D4D-8C6A-F94D388D1609}" type="datetimeFigureOut">
              <a:rPr lang="en-US" smtClean="0"/>
              <a:t>6/4/19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614968-4EA8-3547-9847-DF9903D9D3AA}" type="slidenum">
              <a:rPr lang="en-US" smtClean="0"/>
              <a:t>‹#›</a:t>
            </a:fld>
            <a:endParaRPr lang="en-US"/>
          </a:p>
        </p:txBody>
      </p:sp>
    </p:spTree>
    <p:extLst>
      <p:ext uri="{BB962C8B-B14F-4D97-AF65-F5344CB8AC3E}">
        <p14:creationId xmlns:p14="http://schemas.microsoft.com/office/powerpoint/2010/main" val="884179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C31B4F-329B-D045-9890-CB34E01018EC}" type="datetimeFigureOut">
              <a:rPr lang="en-US" smtClean="0"/>
              <a:t>6/4/19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09B3BF-09C0-0D44-AD49-A817E0597980}" type="slidenum">
              <a:rPr lang="en-US" smtClean="0"/>
              <a:t>‹#›</a:t>
            </a:fld>
            <a:endParaRPr lang="en-US"/>
          </a:p>
        </p:txBody>
      </p:sp>
    </p:spTree>
    <p:extLst>
      <p:ext uri="{BB962C8B-B14F-4D97-AF65-F5344CB8AC3E}">
        <p14:creationId xmlns:p14="http://schemas.microsoft.com/office/powerpoint/2010/main" val="12661806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X-wind collaboration</a:t>
            </a:r>
          </a:p>
        </p:txBody>
      </p:sp>
      <p:sp>
        <p:nvSpPr>
          <p:cNvPr id="4" name="Slide Number Placeholder 3"/>
          <p:cNvSpPr>
            <a:spLocks noGrp="1"/>
          </p:cNvSpPr>
          <p:nvPr>
            <p:ph type="sldNum" sz="quarter" idx="10"/>
          </p:nvPr>
        </p:nvSpPr>
        <p:spPr/>
        <p:txBody>
          <a:bodyPr/>
          <a:lstStyle/>
          <a:p>
            <a:fld id="{FD27859D-BD2F-ED4A-98D9-D354E2238587}" type="slidenum">
              <a:rPr lang="en-US" smtClean="0"/>
              <a:t>1</a:t>
            </a:fld>
            <a:endParaRPr lang="en-US"/>
          </a:p>
        </p:txBody>
      </p:sp>
    </p:spTree>
    <p:extLst>
      <p:ext uri="{BB962C8B-B14F-4D97-AF65-F5344CB8AC3E}">
        <p14:creationId xmlns:p14="http://schemas.microsoft.com/office/powerpoint/2010/main" val="3682294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a:t>
            </a:r>
            <a:r>
              <a:rPr lang="en-US" baseline="0" dirty="0" smtClean="0"/>
              <a:t>ût 2017</a:t>
            </a:r>
            <a:endParaRPr lang="en-US" baseline="0" dirty="0" smtClean="0"/>
          </a:p>
          <a:p>
            <a:r>
              <a:rPr lang="en-US" baseline="0" dirty="0" smtClean="0"/>
              <a:t>Astronomie multi-messager : GW + photons</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11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Paris Diderot (Sorbonne Paris Cité)</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Applet en ligne</a:t>
            </a:r>
          </a:p>
          <a:p>
            <a:endParaRPr lang="en-US" baseline="0" dirty="0" smtClean="0"/>
          </a:p>
          <a:p>
            <a:r>
              <a:rPr lang="en-US" baseline="0" dirty="0" smtClean="0"/>
              <a:t>L1 :</a:t>
            </a:r>
          </a:p>
          <a:p>
            <a:r>
              <a:rPr lang="en-US" baseline="0" dirty="0" smtClean="0"/>
              <a:t>	- notion de potentiel</a:t>
            </a:r>
          </a:p>
          <a:p>
            <a:r>
              <a:rPr lang="en-US" baseline="0" dirty="0" smtClean="0"/>
              <a:t>	- référentiels et forces non-inertielles</a:t>
            </a:r>
          </a:p>
          <a:p>
            <a:r>
              <a:rPr lang="en-US" baseline="0" dirty="0" smtClean="0"/>
              <a:t>	- points d’équilibre et stabilité</a:t>
            </a:r>
          </a:p>
          <a:p>
            <a:endParaRPr lang="en-US" baseline="0" dirty="0" smtClean="0"/>
          </a:p>
          <a:p>
            <a:r>
              <a:rPr lang="en-US" baseline="0" dirty="0" smtClean="0"/>
              <a:t>L2 : </a:t>
            </a:r>
          </a:p>
          <a:p>
            <a:r>
              <a:rPr lang="en-US" baseline="0" dirty="0" smtClean="0"/>
              <a:t>	- paramètres d’échelle et de forme, invariance par changement d’échelle, adimensionnement (Navier-Stokes et le nombre de Reynolds)</a:t>
            </a:r>
          </a:p>
          <a:p>
            <a:endParaRPr lang="en-US" baseline="0" dirty="0" smtClean="0"/>
          </a:p>
          <a:p>
            <a:r>
              <a:rPr lang="en-US" baseline="0" dirty="0" smtClean="0"/>
              <a:t>L3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en Physique non-linéaire, classification des points d’équilibre en fonction du déterminant et de la trace d’une matrice, celle associée au système d’équations différentielles autonomes (eg point-selle)</a:t>
            </a:r>
          </a:p>
          <a:p>
            <a:r>
              <a:rPr lang="en-US" baseline="0" dirty="0" smtClean="0"/>
              <a:t>	- équation d’Euler-Lagrange en Mécanique analytique &amp; théorème de Noether, avec un bon contre-exemple ici</a:t>
            </a:r>
          </a:p>
          <a:p>
            <a:r>
              <a:rPr lang="en-US" baseline="0" dirty="0" smtClean="0"/>
              <a:t>	- conservation de l’énergie d’un système hamiltonien : erreurs de troncation quand intégration numérique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J’ai rencontré </a:t>
            </a:r>
            <a:r>
              <a:rPr lang="en-US" dirty="0">
                <a:solidFill>
                  <a:srgbClr val="000000"/>
                </a:solidFill>
                <a:latin typeface="Geneva"/>
                <a:cs typeface="Geneva"/>
              </a:rPr>
              <a:t>Nadine Witkowski, présidente du conseil des enseignements</a:t>
            </a:r>
            <a:endParaRPr lang="en-US" dirty="0" smtClean="0">
              <a:solidFill>
                <a:srgbClr val="000000"/>
              </a:solidFill>
              <a:latin typeface="Geneva"/>
              <a:cs typeface="Geneva"/>
            </a:endParaRP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Logiciels </a:t>
            </a:r>
            <a:r>
              <a:rPr lang="en-US" sz="1200" kern="1200">
                <a:solidFill>
                  <a:schemeClr val="tx1"/>
                </a:solidFill>
                <a:effectLst/>
                <a:latin typeface="+mn-lt"/>
                <a:ea typeface="+mn-ea"/>
                <a:cs typeface="+mn-cs"/>
              </a:rPr>
              <a:t>d’acquisition et d’analyse des données </a:t>
            </a:r>
            <a:r>
              <a:rPr lang="en-US" sz="1200" kern="1200" baseline="0" dirty="0" smtClean="0">
                <a:solidFill>
                  <a:schemeClr val="tx1"/>
                </a:solidFill>
                <a:effectLst/>
                <a:latin typeface="+mn-lt"/>
                <a:ea typeface="+mn-ea"/>
                <a:cs typeface="+mn-cs"/>
              </a:rPr>
              <a:t>: </a:t>
            </a:r>
            <a:r>
              <a:rPr lang="en-US" baseline="0" dirty="0" smtClean="0"/>
              <a:t>Igor, LabVIEW, Matlab</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Concours spécial docteurs depuis 2017</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TD informatiques : mise en place de </a:t>
            </a:r>
            <a:r>
              <a:rPr lang="en-US" sz="1200" kern="1200">
                <a:solidFill>
                  <a:schemeClr val="tx1"/>
                </a:solidFill>
                <a:effectLst/>
                <a:latin typeface="+mn-lt"/>
                <a:ea typeface="+mn-ea"/>
                <a:cs typeface="+mn-cs"/>
              </a:rPr>
              <a:t>réseau de machines virtuelles </a:t>
            </a:r>
            <a:endParaRPr lang="en-US"/>
          </a:p>
        </p:txBody>
      </p:sp>
      <p:sp>
        <p:nvSpPr>
          <p:cNvPr id="4" name="Slide Number Placeholder 3"/>
          <p:cNvSpPr>
            <a:spLocks noGrp="1"/>
          </p:cNvSpPr>
          <p:nvPr>
            <p:ph type="sldNum" sz="quarter" idx="10"/>
          </p:nvPr>
        </p:nvSpPr>
        <p:spPr/>
        <p:txBody>
          <a:bodyPr/>
          <a:lstStyle/>
          <a:p>
            <a:fld id="{FD27859D-BD2F-ED4A-98D9-D354E2238587}" type="slidenum">
              <a:rPr lang="en-US" smtClean="0"/>
              <a:t>18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Modélisation de l’absorption provoquée par la poussière et calcul du taux de perte de masse</a:t>
            </a:r>
          </a:p>
          <a:p>
            <a:endParaRPr lang="en-US" baseline="0" dirty="0" smtClean="0"/>
          </a:p>
          <a:p>
            <a:r>
              <a:rPr lang="en-US" baseline="0" dirty="0" smtClean="0"/>
              <a:t>A mon retour en France, c’est tout naturellement que l’attrait pour les objets compacts que j’ai développé au cours de mon année de M2 à l’Observatoire m’a amené à me tourner vers l’étude des binaires X</a:t>
            </a:r>
          </a:p>
        </p:txBody>
      </p:sp>
      <p:sp>
        <p:nvSpPr>
          <p:cNvPr id="4" name="Slide Number Placeholder 3"/>
          <p:cNvSpPr>
            <a:spLocks noGrp="1"/>
          </p:cNvSpPr>
          <p:nvPr>
            <p:ph type="sldNum" sz="quarter" idx="10"/>
          </p:nvPr>
        </p:nvSpPr>
        <p:spPr/>
        <p:txBody>
          <a:bodyPr/>
          <a:lstStyle/>
          <a:p>
            <a:fld id="{FD27859D-BD2F-ED4A-98D9-D354E2238587}" type="slidenum">
              <a:rPr lang="en-US" smtClean="0"/>
              <a:t>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Masse &amp; spin</a:t>
            </a:r>
          </a:p>
          <a:p>
            <a:endParaRPr lang="en-US" baseline="0" dirty="0" smtClean="0"/>
          </a:p>
          <a:p>
            <a:r>
              <a:rPr lang="en-US" baseline="0" dirty="0" smtClean="0"/>
              <a:t>2. Masse maximale</a:t>
            </a:r>
          </a:p>
          <a:p>
            <a:r>
              <a:rPr lang="en-US" baseline="0" dirty="0" smtClean="0"/>
              <a:t>Origine? Dipole?</a:t>
            </a:r>
          </a:p>
          <a:p>
            <a:r>
              <a:rPr lang="en-US" baseline="0" dirty="0" smtClean="0"/>
              <a:t>Cro</a:t>
            </a:r>
            <a:r>
              <a:rPr lang="en-US" baseline="0" dirty="0" smtClean="0"/>
              <a:t>ûte, séisme stellaire, sauts (glitches) dans période de rotation</a:t>
            </a:r>
            <a:endParaRPr lang="en-US" baseline="0" dirty="0" smtClean="0"/>
          </a:p>
          <a:p>
            <a:endParaRPr lang="en-US" baseline="0" dirty="0" smtClean="0"/>
          </a:p>
          <a:p>
            <a:r>
              <a:rPr lang="en-US" baseline="0" dirty="0" smtClean="0"/>
              <a:t>3. </a:t>
            </a:r>
          </a:p>
          <a:p>
            <a:endParaRPr lang="en-US" baseline="0" dirty="0" smtClean="0"/>
          </a:p>
          <a:p>
            <a:r>
              <a:rPr lang="en-US" baseline="0" dirty="0" smtClean="0"/>
              <a:t>4. Ecosystème</a:t>
            </a:r>
          </a:p>
        </p:txBody>
      </p:sp>
      <p:sp>
        <p:nvSpPr>
          <p:cNvPr id="4" name="Slide Number Placeholder 3"/>
          <p:cNvSpPr>
            <a:spLocks noGrp="1"/>
          </p:cNvSpPr>
          <p:nvPr>
            <p:ph type="sldNum" sz="quarter" idx="10"/>
          </p:nvPr>
        </p:nvSpPr>
        <p:spPr/>
        <p:txBody>
          <a:bodyPr/>
          <a:lstStyle/>
          <a:p>
            <a:fld id="{FD27859D-BD2F-ED4A-98D9-D354E2238587}" type="slidenum">
              <a:rPr lang="en-US" smtClean="0"/>
              <a:t>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p:txBody>
      </p:sp>
      <p:sp>
        <p:nvSpPr>
          <p:cNvPr id="4" name="Slide Number Placeholder 3"/>
          <p:cNvSpPr>
            <a:spLocks noGrp="1"/>
          </p:cNvSpPr>
          <p:nvPr>
            <p:ph type="sldNum" sz="quarter" idx="10"/>
          </p:nvPr>
        </p:nvSpPr>
        <p:spPr/>
        <p:txBody>
          <a:bodyPr/>
          <a:lstStyle/>
          <a:p>
            <a:fld id="{FD27859D-BD2F-ED4A-98D9-D354E2238587}" type="slidenum">
              <a:rPr lang="en-US" smtClean="0"/>
              <a:t>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a:t>
            </a:r>
            <a:r>
              <a:rPr lang="en-US" baseline="0" dirty="0" smtClean="0"/>
              <a:t>être un disque? Campagne d’observation menée par Nathalie Degenaar pour identifier l’émission radio produite par un éventuel jet</a:t>
            </a:r>
          </a:p>
          <a:p>
            <a:endParaRPr lang="en-US" baseline="0" dirty="0" smtClean="0"/>
          </a:p>
          <a:p>
            <a:r>
              <a:rPr lang="en-US" baseline="0" dirty="0" smtClean="0"/>
              <a:t>Dans le plan orbital, la ligne en noir représente les domaines respectifs d’influence gravitationnelle des deux corps, ce que l’on appelle les lobes de Roche. Focalisation du vent dans le plan orbital, un effet que ne couvrent pas les approches semi-analytiques </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9</a:t>
            </a:fld>
            <a:endParaRPr lang="en-US"/>
          </a:p>
        </p:txBody>
      </p:sp>
    </p:spTree>
    <p:extLst>
      <p:ext uri="{BB962C8B-B14F-4D97-AF65-F5344CB8AC3E}">
        <p14:creationId xmlns:p14="http://schemas.microsoft.com/office/powerpoint/2010/main" val="313613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328399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69245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12873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47093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82228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88D6382E-FD4A-704B-969B-EB26809437A3}"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96360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88D6382E-FD4A-704B-969B-EB26809437A3}" type="datetimeFigureOut">
              <a:rPr lang="en-US" smtClean="0"/>
              <a:t>6/4/19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35694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88D6382E-FD4A-704B-969B-EB26809437A3}" type="datetimeFigureOut">
              <a:rPr lang="en-US" smtClean="0"/>
              <a:t>6/4/19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655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D6382E-FD4A-704B-969B-EB26809437A3}" type="datetimeFigureOut">
              <a:rPr lang="en-US" smtClean="0"/>
              <a:t>6/4/19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13743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59221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31314497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1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6382E-FD4A-704B-969B-EB26809437A3}" type="datetimeFigureOut">
              <a:rPr lang="en-US" smtClean="0"/>
              <a:t>6/4/19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82362-2E53-8A46-BBF2-A4CAB253DA5B}" type="slidenum">
              <a:rPr lang="en-US" smtClean="0"/>
              <a:t>‹#›</a:t>
            </a:fld>
            <a:endParaRPr lang="en-US"/>
          </a:p>
        </p:txBody>
      </p:sp>
    </p:spTree>
    <p:extLst>
      <p:ext uri="{BB962C8B-B14F-4D97-AF65-F5344CB8AC3E}">
        <p14:creationId xmlns:p14="http://schemas.microsoft.com/office/powerpoint/2010/main" val="888196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6.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demonstrations.wolfram.com/TrajectoryOfATestMassInARochePotential/" TargetMode="External"/><Relationship Id="rId5"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jpeg"/><Relationship Id="rId5" Type="http://schemas.openxmlformats.org/officeDocument/2006/relationships/image" Target="../media/image15.jp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1.png"/><Relationship Id="rId5" Type="http://schemas.openxmlformats.org/officeDocument/2006/relationships/image" Target="../media/image22.jpe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Screen Shot 2017-02-23 at 4.09.08 PM.png"/>
          <p:cNvPicPr>
            <a:picLocks noChangeAspect="1"/>
          </p:cNvPicPr>
          <p:nvPr/>
        </p:nvPicPr>
        <p:blipFill rotWithShape="1">
          <a:blip r:embed="rId3">
            <a:alphaModFix amt="57000"/>
            <a:extLst>
              <a:ext uri="{28A0092B-C50C-407E-A947-70E740481C1C}">
                <a14:useLocalDpi xmlns:a14="http://schemas.microsoft.com/office/drawing/2010/main" val="0"/>
              </a:ext>
            </a:extLst>
          </a:blip>
          <a:srcRect l="12672" r="7829"/>
          <a:stretch/>
        </p:blipFill>
        <p:spPr>
          <a:xfrm>
            <a:off x="1621395" y="2916753"/>
            <a:ext cx="7522605" cy="4043761"/>
          </a:xfrm>
          <a:prstGeom prst="rect">
            <a:avLst/>
          </a:prstGeom>
        </p:spPr>
      </p:pic>
      <p:sp>
        <p:nvSpPr>
          <p:cNvPr id="7" name="TextBox 6"/>
          <p:cNvSpPr txBox="1"/>
          <p:nvPr/>
        </p:nvSpPr>
        <p:spPr>
          <a:xfrm>
            <a:off x="2765220" y="3864094"/>
            <a:ext cx="5250155" cy="1938992"/>
          </a:xfrm>
          <a:prstGeom prst="rect">
            <a:avLst/>
          </a:prstGeom>
          <a:noFill/>
          <a:ln>
            <a:noFill/>
          </a:ln>
        </p:spPr>
        <p:txBody>
          <a:bodyPr wrap="none" rtlCol="0">
            <a:spAutoFit/>
          </a:bodyPr>
          <a:lstStyle/>
          <a:p>
            <a:pPr algn="ctr"/>
            <a:r>
              <a:rPr lang="en-US" sz="2400" b="1" dirty="0" smtClean="0">
                <a:latin typeface="Geneva"/>
                <a:cs typeface="Geneva"/>
              </a:rPr>
              <a:t>Ileyk El </a:t>
            </a:r>
            <a:r>
              <a:rPr lang="en-US" sz="2400" b="1" dirty="0" err="1" smtClean="0">
                <a:latin typeface="Geneva"/>
                <a:cs typeface="Geneva"/>
              </a:rPr>
              <a:t>Mellah</a:t>
            </a:r>
            <a:endParaRPr lang="en-US" sz="2400" b="1" dirty="0" smtClean="0">
              <a:latin typeface="Geneva"/>
              <a:cs typeface="Geneva"/>
            </a:endParaRPr>
          </a:p>
          <a:p>
            <a:pPr algn="ctr"/>
            <a:endParaRPr lang="en-US" sz="2400" b="1" dirty="0">
              <a:latin typeface="Geneva"/>
              <a:cs typeface="Geneva"/>
            </a:endParaRPr>
          </a:p>
          <a:p>
            <a:pPr algn="ctr">
              <a:lnSpc>
                <a:spcPct val="120000"/>
              </a:lnSpc>
            </a:pPr>
            <a:r>
              <a:rPr lang="en-US" sz="2000" b="1" dirty="0">
                <a:solidFill>
                  <a:srgbClr val="000000"/>
                </a:solidFill>
                <a:latin typeface="Geneva"/>
                <a:cs typeface="Geneva"/>
              </a:rPr>
              <a:t>“Sources astrophysiques à haute énergie </a:t>
            </a:r>
          </a:p>
          <a:p>
            <a:pPr algn="ctr">
              <a:lnSpc>
                <a:spcPct val="120000"/>
              </a:lnSpc>
            </a:pPr>
            <a:r>
              <a:rPr lang="en-US" sz="2000" b="1" dirty="0">
                <a:solidFill>
                  <a:srgbClr val="000000"/>
                </a:solidFill>
                <a:latin typeface="Geneva"/>
                <a:cs typeface="Geneva"/>
              </a:rPr>
              <a:t>&amp; ondes gravitationnelles” </a:t>
            </a:r>
          </a:p>
          <a:p>
            <a:pPr algn="ctr"/>
            <a:endParaRPr lang="en-US" sz="2400" b="1" dirty="0">
              <a:latin typeface="Geneva"/>
              <a:cs typeface="Geneva"/>
            </a:endParaRPr>
          </a:p>
        </p:txBody>
      </p:sp>
      <p:sp>
        <p:nvSpPr>
          <p:cNvPr id="15" name="Rounded Rectangle 14"/>
          <p:cNvSpPr/>
          <p:nvPr/>
        </p:nvSpPr>
        <p:spPr>
          <a:xfrm>
            <a:off x="2222501" y="533083"/>
            <a:ext cx="6365874" cy="1765015"/>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pPr>
            <a:endParaRPr lang="en-US" sz="800" b="1" dirty="0">
              <a:solidFill>
                <a:srgbClr val="000000"/>
              </a:solidFill>
              <a:latin typeface="Geneva"/>
              <a:cs typeface="Geneva"/>
            </a:endParaRPr>
          </a:p>
          <a:p>
            <a:pPr algn="ctr">
              <a:lnSpc>
                <a:spcPct val="120000"/>
              </a:lnSpc>
            </a:pPr>
            <a:r>
              <a:rPr lang="en-US" sz="3600" b="1" dirty="0">
                <a:solidFill>
                  <a:srgbClr val="000000"/>
                </a:solidFill>
                <a:latin typeface="Geneva"/>
                <a:cs typeface="Geneva"/>
              </a:rPr>
              <a:t>Audition au poste de </a:t>
            </a:r>
          </a:p>
          <a:p>
            <a:pPr algn="ctr">
              <a:lnSpc>
                <a:spcPct val="120000"/>
              </a:lnSpc>
            </a:pPr>
            <a:r>
              <a:rPr lang="en-US" sz="3600" b="1" dirty="0">
                <a:solidFill>
                  <a:srgbClr val="000000"/>
                </a:solidFill>
                <a:latin typeface="Geneva"/>
                <a:cs typeface="Geneva"/>
              </a:rPr>
              <a:t>Maître de conférence de </a:t>
            </a:r>
          </a:p>
          <a:p>
            <a:pPr algn="ctr">
              <a:lnSpc>
                <a:spcPct val="120000"/>
              </a:lnSpc>
            </a:pPr>
            <a:r>
              <a:rPr lang="en-US" sz="3600" b="1" dirty="0">
                <a:solidFill>
                  <a:srgbClr val="000000"/>
                </a:solidFill>
                <a:latin typeface="Geneva"/>
                <a:cs typeface="Geneva"/>
              </a:rPr>
              <a:t>Sorbonne Université</a:t>
            </a:r>
          </a:p>
          <a:p>
            <a:pPr algn="ctr">
              <a:lnSpc>
                <a:spcPct val="120000"/>
              </a:lnSpc>
            </a:pPr>
            <a:endParaRPr lang="en-US" sz="1100" b="1" dirty="0">
              <a:solidFill>
                <a:srgbClr val="000000"/>
              </a:solidFill>
              <a:latin typeface="Geneva"/>
              <a:cs typeface="Geneva"/>
            </a:endParaRPr>
          </a:p>
        </p:txBody>
      </p:sp>
      <p:sp>
        <p:nvSpPr>
          <p:cNvPr id="9" name="ZoneTexte 8"/>
          <p:cNvSpPr txBox="1"/>
          <p:nvPr/>
        </p:nvSpPr>
        <p:spPr>
          <a:xfrm>
            <a:off x="12207875" y="1746250"/>
            <a:ext cx="184666" cy="369332"/>
          </a:xfrm>
          <a:prstGeom prst="rect">
            <a:avLst/>
          </a:prstGeom>
          <a:noFill/>
        </p:spPr>
        <p:txBody>
          <a:bodyPr wrap="none" rtlCol="0">
            <a:spAutoFit/>
          </a:bodyPr>
          <a:lstStyle/>
          <a:p>
            <a:endParaRPr lang="fr-FR" dirty="0"/>
          </a:p>
        </p:txBody>
      </p:sp>
      <p:sp>
        <p:nvSpPr>
          <p:cNvPr id="5" name="ZoneTexte 4"/>
          <p:cNvSpPr txBox="1"/>
          <p:nvPr/>
        </p:nvSpPr>
        <p:spPr>
          <a:xfrm>
            <a:off x="10092267" y="1913467"/>
            <a:ext cx="184666" cy="369332"/>
          </a:xfrm>
          <a:prstGeom prst="rect">
            <a:avLst/>
          </a:prstGeom>
          <a:noFill/>
        </p:spPr>
        <p:txBody>
          <a:bodyPr wrap="none" rtlCol="0">
            <a:spAutoFit/>
          </a:bodyPr>
          <a:lstStyle/>
          <a:p>
            <a:endParaRPr lang="fr-FR"/>
          </a:p>
        </p:txBody>
      </p:sp>
    </p:spTree>
    <p:extLst>
      <p:ext uri="{BB962C8B-B14F-4D97-AF65-F5344CB8AC3E}">
        <p14:creationId xmlns:p14="http://schemas.microsoft.com/office/powerpoint/2010/main" val="238741886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la magnétosphère de l’étoile à neutron</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Tree>
    <p:extLst>
      <p:ext uri="{BB962C8B-B14F-4D97-AF65-F5344CB8AC3E}">
        <p14:creationId xmlns:p14="http://schemas.microsoft.com/office/powerpoint/2010/main" val="29651914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éléctromagnétiques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8" name="Grouper 7"/>
          <p:cNvGrpSpPr/>
          <p:nvPr/>
        </p:nvGrpSpPr>
        <p:grpSpPr>
          <a:xfrm>
            <a:off x="2959669" y="685178"/>
            <a:ext cx="6136557" cy="2424133"/>
            <a:chOff x="2849761" y="709600"/>
            <a:chExt cx="6136557" cy="2424133"/>
          </a:xfrm>
        </p:grpSpPr>
        <p:pic>
          <p:nvPicPr>
            <p:cNvPr id="5" name="Image 4" descr="LIGO_D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242" y="709600"/>
              <a:ext cx="6089076" cy="2424133"/>
            </a:xfrm>
            <a:prstGeom prst="rect">
              <a:avLst/>
            </a:prstGeom>
            <a:ln>
              <a:noFill/>
            </a:ln>
            <a:effectLst>
              <a:outerShdw blurRad="190500" algn="tl" rotWithShape="0">
                <a:srgbClr val="000000">
                  <a:alpha val="70000"/>
                </a:srgbClr>
              </a:outerShdw>
            </a:effectLst>
          </p:spPr>
        </p:pic>
        <p:sp>
          <p:nvSpPr>
            <p:cNvPr id="7" name="Rectangle 6"/>
            <p:cNvSpPr/>
            <p:nvPr/>
          </p:nvSpPr>
          <p:spPr>
            <a:xfrm>
              <a:off x="2849761" y="2887512"/>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LIGO / Virgo collaboration (2017)</a:t>
              </a:r>
              <a:endParaRPr lang="en-US" sz="1000" i="1">
                <a:solidFill>
                  <a:srgbClr val="000000"/>
                </a:solidFill>
                <a:latin typeface="Geneva"/>
                <a:cs typeface="Geneva"/>
              </a:endParaRPr>
            </a:p>
          </p:txBody>
        </p:sp>
      </p:grpSp>
      <p:sp>
        <p:nvSpPr>
          <p:cNvPr id="9" name="Rounded Rectangle 39"/>
          <p:cNvSpPr/>
          <p:nvPr/>
        </p:nvSpPr>
        <p:spPr>
          <a:xfrm>
            <a:off x="97825" y="709600"/>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endParaRPr lang="en-US" sz="1600" b="1" cap="small" dirty="0">
              <a:solidFill>
                <a:srgbClr val="000000"/>
              </a:solidFill>
              <a:latin typeface="Geneva"/>
              <a:cs typeface="Geneva"/>
            </a:endParaRPr>
          </a:p>
        </p:txBody>
      </p:sp>
      <p:sp>
        <p:nvSpPr>
          <p:cNvPr id="10" name="Rounded Rectangle 39"/>
          <p:cNvSpPr/>
          <p:nvPr/>
        </p:nvSpPr>
        <p:spPr>
          <a:xfrm>
            <a:off x="222864" y="3362476"/>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a:t>
            </a:r>
            <a:endParaRPr lang="en-US" sz="1600" b="1" cap="small" dirty="0">
              <a:solidFill>
                <a:srgbClr val="000000"/>
              </a:solidFill>
              <a:latin typeface="Geneva"/>
              <a:cs typeface="Geneva"/>
            </a:endParaRPr>
          </a:p>
        </p:txBody>
      </p:sp>
      <p:sp>
        <p:nvSpPr>
          <p:cNvPr id="11" name="Rectangle 10"/>
          <p:cNvSpPr/>
          <p:nvPr/>
        </p:nvSpPr>
        <p:spPr>
          <a:xfrm>
            <a:off x="36765" y="1130802"/>
            <a:ext cx="2860477" cy="923330"/>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coalescence de </a:t>
            </a:r>
          </a:p>
          <a:p>
            <a:pPr lvl="0">
              <a:buSzPct val="100000"/>
            </a:pPr>
            <a:r>
              <a:rPr lang="en-US">
                <a:solidFill>
                  <a:srgbClr val="000000"/>
                </a:solidFill>
                <a:latin typeface="Geneva"/>
                <a:cs typeface="Geneva"/>
              </a:rPr>
              <a:t>  </a:t>
            </a:r>
            <a:r>
              <a:rPr lang="en-US" sz="800">
                <a:solidFill>
                  <a:srgbClr val="000000"/>
                </a:solidFill>
                <a:latin typeface="Geneva"/>
                <a:cs typeface="Geneva"/>
              </a:rPr>
              <a:t>   </a:t>
            </a:r>
            <a:r>
              <a:rPr lang="en-US">
                <a:solidFill>
                  <a:srgbClr val="000000"/>
                </a:solidFill>
                <a:latin typeface="Geneva"/>
                <a:cs typeface="Geneva"/>
              </a:rPr>
              <a:t>2 étoiles à neutron</a:t>
            </a:r>
          </a:p>
          <a:p>
            <a:pPr marL="171450" lvl="0" indent="-171450">
              <a:buSzPct val="100000"/>
              <a:buBlip>
                <a:blip r:embed="rId4"/>
              </a:buBlip>
            </a:pPr>
            <a:r>
              <a:rPr lang="en-US">
                <a:solidFill>
                  <a:srgbClr val="000000"/>
                </a:solidFill>
                <a:latin typeface="Geneva"/>
                <a:cs typeface="Geneva"/>
              </a:rPr>
              <a:t> nature du reliquat?</a:t>
            </a:r>
            <a:endParaRPr lang="en-US">
              <a:solidFill>
                <a:srgbClr val="000000"/>
              </a:solidFill>
              <a:latin typeface="Geneva"/>
              <a:cs typeface="Geneva"/>
            </a:endParaRPr>
          </a:p>
        </p:txBody>
      </p:sp>
      <p:cxnSp>
        <p:nvCxnSpPr>
          <p:cNvPr id="15" name="Connecteur droit 14"/>
          <p:cNvCxnSpPr/>
          <p:nvPr/>
        </p:nvCxnSpPr>
        <p:spPr>
          <a:xfrm>
            <a:off x="3066370" y="3321391"/>
            <a:ext cx="0" cy="216134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3338054"/>
            <a:ext cx="0" cy="21446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3362476"/>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endParaRPr lang="en-US" sz="1600" b="1" cap="small" dirty="0">
              <a:solidFill>
                <a:srgbClr val="000000"/>
              </a:solidFill>
              <a:latin typeface="Geneva"/>
              <a:cs typeface="Geneva"/>
            </a:endParaRPr>
          </a:p>
        </p:txBody>
      </p:sp>
      <p:sp>
        <p:nvSpPr>
          <p:cNvPr id="22" name="Rounded Rectangle 39"/>
          <p:cNvSpPr/>
          <p:nvPr/>
        </p:nvSpPr>
        <p:spPr>
          <a:xfrm>
            <a:off x="6365168" y="3362203"/>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endParaRPr lang="en-US" sz="1600" b="1" cap="small" dirty="0">
              <a:solidFill>
                <a:srgbClr val="000000"/>
              </a:solidFill>
              <a:latin typeface="Geneva"/>
              <a:cs typeface="Geneva"/>
            </a:endParaRPr>
          </a:p>
        </p:txBody>
      </p:sp>
      <p:sp>
        <p:nvSpPr>
          <p:cNvPr id="23" name="Rectangle 22"/>
          <p:cNvSpPr/>
          <p:nvPr/>
        </p:nvSpPr>
        <p:spPr>
          <a:xfrm>
            <a:off x="3066370" y="3962456"/>
            <a:ext cx="3095575" cy="1323439"/>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a:p>
            <a:pPr marL="628650" lvl="1" indent="-171450">
              <a:buSzPct val="100000"/>
              <a:buBlip>
                <a:blip r:embed="rId4"/>
              </a:buBlip>
            </a:pPr>
            <a:r>
              <a:rPr lang="en-US" sz="1600" dirty="0">
                <a:solidFill>
                  <a:srgbClr val="000000"/>
                </a:solidFill>
                <a:latin typeface="Geneva"/>
                <a:cs typeface="Geneva"/>
              </a:rPr>
              <a:t> radioactivité</a:t>
            </a:r>
          </a:p>
          <a:p>
            <a:pPr marL="628650" lvl="1" indent="-171450">
              <a:buSzPct val="100000"/>
              <a:buBlip>
                <a:blip r:embed="rId4"/>
              </a:buBlip>
            </a:pPr>
            <a:r>
              <a:rPr lang="en-US" sz="1600" dirty="0" smtClean="0">
                <a:solidFill>
                  <a:srgbClr val="000000"/>
                </a:solidFill>
                <a:latin typeface="Geneva"/>
                <a:cs typeface="Geneva"/>
              </a:rPr>
              <a:t> retombées</a:t>
            </a:r>
          </a:p>
          <a:p>
            <a:pPr marL="628650" lvl="1" indent="-171450">
              <a:buSzPct val="100000"/>
              <a:buBlip>
                <a:blip r:embed="rId4"/>
              </a:buBlip>
            </a:pPr>
            <a:r>
              <a:rPr lang="en-US" sz="1600" dirty="0">
                <a:solidFill>
                  <a:srgbClr val="000000"/>
                </a:solidFill>
                <a:latin typeface="Geneva"/>
                <a:cs typeface="Geneva"/>
              </a:rPr>
              <a:t> chauffage magnétique</a:t>
            </a:r>
          </a:p>
        </p:txBody>
      </p:sp>
      <p:sp>
        <p:nvSpPr>
          <p:cNvPr id="25" name="Rectangle 24"/>
          <p:cNvSpPr/>
          <p:nvPr/>
        </p:nvSpPr>
        <p:spPr>
          <a:xfrm>
            <a:off x="920105" y="5982761"/>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endParaRPr lang="en-US" sz="1000" i="1">
              <a:solidFill>
                <a:srgbClr val="000000"/>
              </a:solidFill>
              <a:latin typeface="Geneva"/>
              <a:cs typeface="Geneva"/>
            </a:endParaRPr>
          </a:p>
        </p:txBody>
      </p:sp>
    </p:spTree>
    <p:extLst>
      <p:ext uri="{BB962C8B-B14F-4D97-AF65-F5344CB8AC3E}">
        <p14:creationId xmlns:p14="http://schemas.microsoft.com/office/powerpoint/2010/main" val="108951385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XXX</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sketch_GRB_kilonov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47" y="2038696"/>
            <a:ext cx="3956801" cy="418607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978560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de deux étoiles à neutron</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33" name="Grouper 32"/>
          <p:cNvGrpSpPr/>
          <p:nvPr/>
        </p:nvGrpSpPr>
        <p:grpSpPr>
          <a:xfrm>
            <a:off x="39948" y="1276763"/>
            <a:ext cx="3653715" cy="4282538"/>
            <a:chOff x="310424" y="540480"/>
            <a:chExt cx="3653715" cy="4282538"/>
          </a:xfrm>
        </p:grpSpPr>
        <p:cxnSp>
          <p:nvCxnSpPr>
            <p:cNvPr id="7" name="Connecteur droit avec flèche 6"/>
            <p:cNvCxnSpPr/>
            <p:nvPr/>
          </p:nvCxnSpPr>
          <p:spPr>
            <a:xfrm flipV="1">
              <a:off x="2332516" y="1361374"/>
              <a:ext cx="0" cy="3461644"/>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p:nvCxnSpPr>
          <p:spPr>
            <a:xfrm>
              <a:off x="2260309" y="2562195"/>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p:nvPr/>
          </p:nvCxnSpPr>
          <p:spPr>
            <a:xfrm>
              <a:off x="2266165" y="3752530"/>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27966" y="2855532"/>
              <a:ext cx="1980165"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 </a:t>
              </a:r>
              <a:r>
                <a:rPr lang="en-US" b="1">
                  <a:solidFill>
                    <a:srgbClr val="000000"/>
                  </a:solidFill>
                  <a:latin typeface="Geneva"/>
                  <a:cs typeface="Geneva"/>
                </a:rPr>
                <a:t>supermassive</a:t>
              </a:r>
            </a:p>
          </p:txBody>
        </p:sp>
        <p:sp>
          <p:nvSpPr>
            <p:cNvPr id="18" name="Rectangle 17"/>
            <p:cNvSpPr/>
            <p:nvPr/>
          </p:nvSpPr>
          <p:spPr>
            <a:xfrm>
              <a:off x="310424" y="4129706"/>
              <a:ext cx="1980165" cy="369332"/>
            </a:xfrm>
            <a:prstGeom prst="rect">
              <a:avLst/>
            </a:prstGeom>
          </p:spPr>
          <p:txBody>
            <a:bodyPr wrap="square">
              <a:spAutoFit/>
            </a:bodyPr>
            <a:lstStyle/>
            <a:p>
              <a:pPr lvl="0" algn="r">
                <a:buSzPct val="100000"/>
              </a:pPr>
              <a:r>
                <a:rPr lang="en-US">
                  <a:solidFill>
                    <a:srgbClr val="000000"/>
                  </a:solidFill>
                  <a:latin typeface="Geneva"/>
                  <a:cs typeface="Geneva"/>
                </a:rPr>
                <a:t>étoile à neutron</a:t>
              </a:r>
            </a:p>
          </p:txBody>
        </p:sp>
        <p:sp>
          <p:nvSpPr>
            <p:cNvPr id="20" name="Rectangle 19"/>
            <p:cNvSpPr/>
            <p:nvPr/>
          </p:nvSpPr>
          <p:spPr>
            <a:xfrm>
              <a:off x="1450469" y="3598641"/>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2.2M</a:t>
              </a:r>
              <a:r>
                <a:rPr lang="en-US" sz="1400" baseline="-25000">
                  <a:solidFill>
                    <a:srgbClr val="000000"/>
                  </a:solidFill>
                  <a:latin typeface="Geneva"/>
                  <a:cs typeface="Geneva"/>
                </a:rPr>
                <a:t>☉</a:t>
              </a:r>
              <a:endParaRPr lang="en-US" sz="1400">
                <a:solidFill>
                  <a:srgbClr val="000000"/>
                </a:solidFill>
                <a:latin typeface="Geneva"/>
                <a:cs typeface="Geneva"/>
              </a:endParaRPr>
            </a:p>
          </p:txBody>
        </p:sp>
        <p:sp>
          <p:nvSpPr>
            <p:cNvPr id="21" name="Rectangle 20"/>
            <p:cNvSpPr/>
            <p:nvPr/>
          </p:nvSpPr>
          <p:spPr>
            <a:xfrm>
              <a:off x="1426045" y="2408306"/>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2.7M</a:t>
              </a:r>
              <a:r>
                <a:rPr lang="en-US" sz="1400" baseline="-25000">
                  <a:solidFill>
                    <a:srgbClr val="000000"/>
                  </a:solidFill>
                  <a:latin typeface="Geneva"/>
                  <a:cs typeface="Geneva"/>
                </a:rPr>
                <a:t>☉</a:t>
              </a:r>
              <a:endParaRPr lang="en-US" sz="1400">
                <a:solidFill>
                  <a:srgbClr val="000000"/>
                </a:solidFill>
                <a:latin typeface="Geneva"/>
                <a:cs typeface="Geneva"/>
              </a:endParaRPr>
            </a:p>
          </p:txBody>
        </p:sp>
        <p:cxnSp>
          <p:nvCxnSpPr>
            <p:cNvPr id="22" name="Connecteur droit 21"/>
            <p:cNvCxnSpPr/>
            <p:nvPr/>
          </p:nvCxnSpPr>
          <p:spPr>
            <a:xfrm>
              <a:off x="1018241" y="1361374"/>
              <a:ext cx="1045640"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23" name="Connecteur droit 22"/>
            <p:cNvCxnSpPr/>
            <p:nvPr/>
          </p:nvCxnSpPr>
          <p:spPr>
            <a:xfrm>
              <a:off x="2536336" y="1361374"/>
              <a:ext cx="1076956"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018241" y="908869"/>
              <a:ext cx="1150228" cy="369332"/>
            </a:xfrm>
            <a:prstGeom prst="rect">
              <a:avLst/>
            </a:prstGeom>
          </p:spPr>
          <p:txBody>
            <a:bodyPr wrap="square">
              <a:spAutoFit/>
            </a:bodyPr>
            <a:lstStyle/>
            <a:p>
              <a:pPr lvl="0" algn="r">
                <a:buSzPct val="100000"/>
              </a:pPr>
              <a:r>
                <a:rPr lang="en-US">
                  <a:solidFill>
                    <a:srgbClr val="000000"/>
                  </a:solidFill>
                  <a:latin typeface="Geneva"/>
                  <a:cs typeface="Geneva"/>
                </a:rPr>
                <a:t>Reliquat</a:t>
              </a:r>
            </a:p>
          </p:txBody>
        </p:sp>
        <p:sp>
          <p:nvSpPr>
            <p:cNvPr id="25" name="Rectangle 24"/>
            <p:cNvSpPr/>
            <p:nvPr/>
          </p:nvSpPr>
          <p:spPr>
            <a:xfrm>
              <a:off x="2463064" y="917688"/>
              <a:ext cx="1150228" cy="369332"/>
            </a:xfrm>
            <a:prstGeom prst="rect">
              <a:avLst/>
            </a:prstGeom>
          </p:spPr>
          <p:txBody>
            <a:bodyPr wrap="square">
              <a:spAutoFit/>
            </a:bodyPr>
            <a:lstStyle/>
            <a:p>
              <a:pPr lvl="0">
                <a:buSzPct val="100000"/>
              </a:pPr>
              <a:r>
                <a:rPr lang="en-US">
                  <a:solidFill>
                    <a:srgbClr val="000000"/>
                  </a:solidFill>
                  <a:latin typeface="Geneva"/>
                  <a:cs typeface="Geneva"/>
                </a:rPr>
                <a:t>Stable?</a:t>
              </a:r>
            </a:p>
          </p:txBody>
        </p:sp>
        <p:sp>
          <p:nvSpPr>
            <p:cNvPr id="9" name="Rectangle 8"/>
            <p:cNvSpPr/>
            <p:nvPr/>
          </p:nvSpPr>
          <p:spPr>
            <a:xfrm>
              <a:off x="2366340" y="4088244"/>
              <a:ext cx="564789" cy="461665"/>
            </a:xfrm>
            <a:prstGeom prst="rect">
              <a:avLst/>
            </a:prstGeom>
          </p:spPr>
          <p:txBody>
            <a:bodyPr wrap="square">
              <a:spAutoFit/>
            </a:bodyPr>
            <a:lstStyle/>
            <a:p>
              <a:pPr algn="ctr"/>
              <a:r>
                <a:rPr lang="fr-FR" sz="2400">
                  <a:latin typeface="Geneva"/>
                  <a:cs typeface="Geneva"/>
                </a:rPr>
                <a:t>∞</a:t>
              </a:r>
              <a:endParaRPr lang="fr-FR" sz="2400">
                <a:latin typeface="Geneva"/>
                <a:cs typeface="Geneva"/>
              </a:endParaRPr>
            </a:p>
          </p:txBody>
        </p:sp>
        <p:sp>
          <p:nvSpPr>
            <p:cNvPr id="26" name="Rectangle 25"/>
            <p:cNvSpPr/>
            <p:nvPr/>
          </p:nvSpPr>
          <p:spPr>
            <a:xfrm>
              <a:off x="310424" y="1697391"/>
              <a:ext cx="1980165"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 </a:t>
              </a:r>
              <a:r>
                <a:rPr lang="en-US" b="1">
                  <a:solidFill>
                    <a:srgbClr val="000000"/>
                  </a:solidFill>
                  <a:latin typeface="Geneva"/>
                  <a:cs typeface="Geneva"/>
                </a:rPr>
                <a:t>hypermassive</a:t>
              </a:r>
            </a:p>
          </p:txBody>
        </p:sp>
        <p:sp>
          <p:nvSpPr>
            <p:cNvPr id="27" name="Rectangle 26"/>
            <p:cNvSpPr/>
            <p:nvPr/>
          </p:nvSpPr>
          <p:spPr>
            <a:xfrm rot="16200000">
              <a:off x="1911862" y="797087"/>
              <a:ext cx="820993" cy="307779"/>
            </a:xfrm>
            <a:prstGeom prst="rect">
              <a:avLst/>
            </a:prstGeom>
          </p:spPr>
          <p:txBody>
            <a:bodyPr wrap="square">
              <a:spAutoFit/>
            </a:bodyPr>
            <a:lstStyle/>
            <a:p>
              <a:pPr lvl="0">
                <a:buSzPct val="100000"/>
              </a:pPr>
              <a:r>
                <a:rPr lang="en-US" sz="1400">
                  <a:solidFill>
                    <a:srgbClr val="000000"/>
                  </a:solidFill>
                  <a:latin typeface="Geneva"/>
                  <a:cs typeface="Geneva"/>
                </a:rPr>
                <a:t>Masse</a:t>
              </a:r>
              <a:endParaRPr lang="en-US" sz="1400">
                <a:solidFill>
                  <a:srgbClr val="000000"/>
                </a:solidFill>
                <a:latin typeface="Geneva"/>
                <a:cs typeface="Geneva"/>
              </a:endParaRPr>
            </a:p>
          </p:txBody>
        </p:sp>
        <p:sp>
          <p:nvSpPr>
            <p:cNvPr id="28" name="Rectangle 27"/>
            <p:cNvSpPr/>
            <p:nvPr/>
          </p:nvSpPr>
          <p:spPr>
            <a:xfrm>
              <a:off x="2149375" y="1824042"/>
              <a:ext cx="1354505" cy="369332"/>
            </a:xfrm>
            <a:prstGeom prst="rect">
              <a:avLst/>
            </a:prstGeom>
          </p:spPr>
          <p:txBody>
            <a:bodyPr wrap="square">
              <a:spAutoFit/>
            </a:bodyPr>
            <a:lstStyle/>
            <a:p>
              <a:pPr algn="ctr"/>
              <a:r>
                <a:rPr lang="fr-FR">
                  <a:latin typeface="Geneva"/>
                  <a:cs typeface="Geneva"/>
                </a:rPr>
                <a:t>&lt;&lt; 1s</a:t>
              </a:r>
              <a:endParaRPr lang="fr-FR">
                <a:latin typeface="Geneva"/>
                <a:cs typeface="Geneva"/>
              </a:endParaRPr>
            </a:p>
          </p:txBody>
        </p:sp>
        <p:sp>
          <p:nvSpPr>
            <p:cNvPr id="29" name="Rectangle 28"/>
            <p:cNvSpPr/>
            <p:nvPr/>
          </p:nvSpPr>
          <p:spPr>
            <a:xfrm>
              <a:off x="2365368" y="2671578"/>
              <a:ext cx="1481535" cy="923330"/>
            </a:xfrm>
            <a:prstGeom prst="rect">
              <a:avLst/>
            </a:prstGeom>
          </p:spPr>
          <p:txBody>
            <a:bodyPr wrap="square">
              <a:spAutoFit/>
            </a:bodyPr>
            <a:lstStyle/>
            <a:p>
              <a:r>
                <a:rPr lang="fr-FR">
                  <a:solidFill>
                    <a:schemeClr val="accent2">
                      <a:lumMod val="75000"/>
                    </a:schemeClr>
                  </a:solidFill>
                  <a:latin typeface="Geneva"/>
                  <a:cs typeface="Geneva"/>
                </a:rPr>
                <a:t>dépend du freinage magnétique</a:t>
              </a:r>
              <a:endParaRPr lang="fr-FR">
                <a:solidFill>
                  <a:schemeClr val="accent2">
                    <a:lumMod val="75000"/>
                  </a:schemeClr>
                </a:solidFill>
                <a:latin typeface="Geneva"/>
                <a:cs typeface="Geneva"/>
              </a:endParaRPr>
            </a:p>
          </p:txBody>
        </p:sp>
      </p:grpSp>
      <p:pic>
        <p:nvPicPr>
          <p:cNvPr id="11" name="Image 10" descr="spinning-down_luminos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239" y="1312406"/>
            <a:ext cx="5102748" cy="46202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8583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XXX</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sp>
        <p:nvSpPr>
          <p:cNvPr id="7" name="Rectangle 6"/>
          <p:cNvSpPr/>
          <p:nvPr/>
        </p:nvSpPr>
        <p:spPr>
          <a:xfrm>
            <a:off x="588562" y="1228490"/>
            <a:ext cx="8224371" cy="600164"/>
          </a:xfrm>
          <a:prstGeom prst="rect">
            <a:avLst/>
          </a:prstGeom>
        </p:spPr>
        <p:txBody>
          <a:bodyPr wrap="square">
            <a:spAutoFit/>
          </a:bodyPr>
          <a:lstStyle/>
          <a:p>
            <a:pPr marL="171450" lvl="0" indent="-171450">
              <a:lnSpc>
                <a:spcPct val="200000"/>
              </a:lnSpc>
              <a:buSzPct val="100000"/>
              <a:buBlip>
                <a:blip r:embed="rId3"/>
              </a:buBlip>
            </a:pPr>
            <a:r>
              <a:rPr lang="en-US">
                <a:solidFill>
                  <a:srgbClr val="000000"/>
                </a:solidFill>
                <a:latin typeface="Geneva"/>
                <a:cs typeface="Geneva"/>
              </a:rPr>
              <a:t> disque chaud comme photosphère d’étoile massive =&gt; vent &amp; clumps</a:t>
            </a:r>
          </a:p>
        </p:txBody>
      </p:sp>
    </p:spTree>
    <p:extLst>
      <p:ext uri="{BB962C8B-B14F-4D97-AF65-F5344CB8AC3E}">
        <p14:creationId xmlns:p14="http://schemas.microsoft.com/office/powerpoint/2010/main" val="34561583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Ancrage à l’IAP</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588562" y="1228490"/>
            <a:ext cx="8224371" cy="600164"/>
          </a:xfrm>
          <a:prstGeom prst="rect">
            <a:avLst/>
          </a:prstGeom>
        </p:spPr>
        <p:txBody>
          <a:bodyPr wrap="square">
            <a:spAutoFit/>
          </a:bodyPr>
          <a:lstStyle/>
          <a:p>
            <a:pPr marL="171450" lvl="0" indent="-171450">
              <a:lnSpc>
                <a:spcPct val="200000"/>
              </a:lnSpc>
              <a:buSzPct val="100000"/>
              <a:buBlip>
                <a:blip r:embed="rId3"/>
              </a:buBlip>
            </a:pPr>
            <a:r>
              <a:rPr lang="en-US">
                <a:solidFill>
                  <a:srgbClr val="000000"/>
                </a:solidFill>
                <a:latin typeface="Geneva"/>
                <a:cs typeface="Geneva"/>
              </a:rPr>
              <a:t> X</a:t>
            </a:r>
          </a:p>
        </p:txBody>
      </p:sp>
    </p:spTree>
    <p:extLst>
      <p:ext uri="{BB962C8B-B14F-4D97-AF65-F5344CB8AC3E}">
        <p14:creationId xmlns:p14="http://schemas.microsoft.com/office/powerpoint/2010/main" val="355705914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1" y="1241481"/>
            <a:ext cx="8224371" cy="849463"/>
          </a:xfrm>
          <a:prstGeom prst="rect">
            <a:avLst/>
          </a:prstGeom>
        </p:spPr>
        <p:txBody>
          <a:bodyPr wrap="square">
            <a:spAutoFit/>
          </a:bodyPr>
          <a:lstStyle/>
          <a:p>
            <a:pPr marL="171450" lvl="0" indent="-171450">
              <a:lnSpc>
                <a:spcPct val="140000"/>
              </a:lnSpc>
              <a:buSzPct val="100000"/>
              <a:buBlip>
                <a:blip r:embed="rId3"/>
              </a:buBlip>
            </a:pPr>
            <a:r>
              <a:rPr lang="en-US" dirty="0">
                <a:solidFill>
                  <a:srgbClr val="000000"/>
                </a:solidFill>
                <a:latin typeface="Geneva"/>
                <a:cs typeface="Geneva"/>
              </a:rPr>
              <a:t> </a:t>
            </a:r>
            <a:r>
              <a:rPr lang="en-US" dirty="0">
                <a:solidFill>
                  <a:srgbClr val="0000CC"/>
                </a:solidFill>
                <a:latin typeface="Geneva"/>
                <a:cs typeface="Geneva"/>
              </a:rPr>
              <a:t>2012</a:t>
            </a:r>
            <a:r>
              <a:rPr lang="en-US" dirty="0">
                <a:solidFill>
                  <a:srgbClr val="000000"/>
                </a:solidFill>
                <a:latin typeface="Geneva"/>
                <a:cs typeface="Geneva"/>
              </a:rPr>
              <a:t> </a:t>
            </a:r>
            <a:r>
              <a:rPr lang="en-US" b="1" dirty="0">
                <a:solidFill>
                  <a:srgbClr val="000000"/>
                </a:solidFill>
                <a:latin typeface="Geneva"/>
                <a:cs typeface="Geneva"/>
              </a:rPr>
              <a:t>Agrégation</a:t>
            </a:r>
            <a:r>
              <a:rPr lang="en-US" dirty="0">
                <a:solidFill>
                  <a:srgbClr val="000000"/>
                </a:solidFill>
                <a:latin typeface="Geneva"/>
                <a:cs typeface="Geneva"/>
              </a:rPr>
              <a:t> de Sciences physiques, option Physique – reçu 2</a:t>
            </a:r>
            <a:r>
              <a:rPr lang="en-US" baseline="30000" dirty="0">
                <a:solidFill>
                  <a:srgbClr val="000000"/>
                </a:solidFill>
                <a:latin typeface="Geneva"/>
                <a:cs typeface="Geneva"/>
              </a:rPr>
              <a:t>nd</a:t>
            </a:r>
            <a:r>
              <a:rPr lang="en-US" dirty="0">
                <a:solidFill>
                  <a:srgbClr val="000000"/>
                </a:solidFill>
                <a:latin typeface="Geneva"/>
                <a:cs typeface="Geneva"/>
              </a:rPr>
              <a:t> </a:t>
            </a:r>
            <a:endParaRPr lang="en-US" smtClean="0">
              <a:solidFill>
                <a:srgbClr val="000000"/>
              </a:solidFill>
              <a:latin typeface="Geneva"/>
              <a:cs typeface="Geneva"/>
            </a:endParaRP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0000CC"/>
                </a:solidFill>
                <a:latin typeface="Geneva"/>
                <a:cs typeface="Geneva"/>
              </a:rPr>
              <a:t>2017</a:t>
            </a:r>
            <a:r>
              <a:rPr lang="en-US" smtClean="0">
                <a:solidFill>
                  <a:srgbClr val="000000"/>
                </a:solidFill>
                <a:latin typeface="Geneva"/>
                <a:cs typeface="Geneva"/>
              </a:rPr>
              <a:t> </a:t>
            </a:r>
            <a:r>
              <a:rPr lang="en-US" b="1" smtClean="0">
                <a:solidFill>
                  <a:srgbClr val="000000"/>
                </a:solidFill>
                <a:latin typeface="Geneva"/>
                <a:cs typeface="Geneva"/>
              </a:rPr>
              <a:t>Qualification</a:t>
            </a:r>
            <a:r>
              <a:rPr lang="en-US" smtClean="0">
                <a:solidFill>
                  <a:srgbClr val="000000"/>
                </a:solidFill>
                <a:latin typeface="Geneva"/>
                <a:cs typeface="Geneva"/>
              </a:rPr>
              <a:t> aux fonctions d’enseignant-chercheur</a:t>
            </a:r>
          </a:p>
        </p:txBody>
      </p:sp>
      <p:sp>
        <p:nvSpPr>
          <p:cNvPr id="16" name="Rounded Rectangle 39"/>
          <p:cNvSpPr/>
          <p:nvPr/>
        </p:nvSpPr>
        <p:spPr>
          <a:xfrm>
            <a:off x="152506" y="81427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Qualifications</a:t>
            </a:r>
            <a:endParaRPr lang="en-US" sz="1600" b="1" cap="small" dirty="0">
              <a:solidFill>
                <a:srgbClr val="000000"/>
              </a:solidFill>
              <a:latin typeface="Geneva"/>
              <a:cs typeface="Geneva"/>
            </a:endParaRPr>
          </a:p>
        </p:txBody>
      </p:sp>
      <p:sp>
        <p:nvSpPr>
          <p:cNvPr id="18" name="Rounded Rectangle 39"/>
          <p:cNvSpPr/>
          <p:nvPr/>
        </p:nvSpPr>
        <p:spPr>
          <a:xfrm>
            <a:off x="152506" y="2259300"/>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Monitorat</a:t>
            </a:r>
            <a:endParaRPr lang="en-US" sz="1600" b="1" cap="small" dirty="0">
              <a:solidFill>
                <a:srgbClr val="000000"/>
              </a:solidFill>
              <a:latin typeface="Geneva"/>
              <a:cs typeface="Geneva"/>
            </a:endParaRPr>
          </a:p>
        </p:txBody>
      </p:sp>
      <p:sp>
        <p:nvSpPr>
          <p:cNvPr id="20" name="Rounded Rectangle 39"/>
          <p:cNvSpPr/>
          <p:nvPr/>
        </p:nvSpPr>
        <p:spPr>
          <a:xfrm>
            <a:off x="152506" y="410300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En Postdoc</a:t>
            </a:r>
            <a:endParaRPr lang="en-US" sz="1600" b="1" cap="small" dirty="0">
              <a:solidFill>
                <a:srgbClr val="000000"/>
              </a:solidFill>
              <a:latin typeface="Geneva"/>
              <a:cs typeface="Geneva"/>
            </a:endParaRPr>
          </a:p>
        </p:txBody>
      </p:sp>
      <p:sp>
        <p:nvSpPr>
          <p:cNvPr id="21" name="Rectangle 20"/>
          <p:cNvSpPr/>
          <p:nvPr/>
        </p:nvSpPr>
        <p:spPr>
          <a:xfrm>
            <a:off x="0" y="2659605"/>
            <a:ext cx="8224371" cy="123726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32h</a:t>
            </a:r>
            <a:r>
              <a:rPr lang="en-US" dirty="0">
                <a:solidFill>
                  <a:srgbClr val="000000"/>
                </a:solidFill>
                <a:latin typeface="Geneva"/>
                <a:cs typeface="Geneva"/>
              </a:rPr>
              <a:t>   </a:t>
            </a:r>
            <a:r>
              <a:rPr lang="en-US" dirty="0">
                <a:solidFill>
                  <a:srgbClr val="328541"/>
                </a:solidFill>
                <a:latin typeface="Geneva"/>
                <a:cs typeface="Geneva"/>
              </a:rPr>
              <a:t>TD</a:t>
            </a:r>
            <a:r>
              <a:rPr lang="en-US" dirty="0">
                <a:solidFill>
                  <a:srgbClr val="000000"/>
                </a:solidFill>
                <a:latin typeface="Geneva"/>
                <a:cs typeface="Geneva"/>
              </a:rPr>
              <a:t> </a:t>
            </a:r>
            <a:r>
              <a:rPr lang="en-US" dirty="0">
                <a:solidFill>
                  <a:srgbClr val="800000"/>
                </a:solidFill>
                <a:latin typeface="Geneva"/>
                <a:cs typeface="Geneva"/>
              </a:rPr>
              <a:t>L1</a:t>
            </a:r>
            <a:r>
              <a:rPr lang="en-US" dirty="0">
                <a:solidFill>
                  <a:srgbClr val="000000"/>
                </a:solidFill>
                <a:latin typeface="Geneva"/>
                <a:cs typeface="Geneva"/>
              </a:rPr>
              <a:t> </a:t>
            </a:r>
            <a:r>
              <a:rPr lang="en-US" b="1" dirty="0">
                <a:solidFill>
                  <a:srgbClr val="000000"/>
                </a:solidFill>
                <a:latin typeface="Geneva"/>
                <a:cs typeface="Geneva"/>
              </a:rPr>
              <a:t>Etudes médecine &amp; santé (PACES)</a:t>
            </a:r>
            <a:r>
              <a:rPr lang="en-US">
                <a:solidFill>
                  <a:srgbClr val="000000"/>
                </a:solidFill>
                <a:latin typeface="Geneva"/>
                <a:cs typeface="Geneva"/>
              </a:rPr>
              <a:t> – </a:t>
            </a:r>
            <a:r>
              <a:rPr lang="en-US" dirty="0">
                <a:solidFill>
                  <a:srgbClr val="000000"/>
                </a:solidFill>
                <a:latin typeface="Geneva"/>
                <a:cs typeface="Geneva"/>
              </a:rPr>
              <a:t>Isabelle Grenier</a:t>
            </a:r>
          </a:p>
          <a:p>
            <a:pPr marL="171450" lvl="0" indent="-171450">
              <a:lnSpc>
                <a:spcPct val="140000"/>
              </a:lnSpc>
              <a:buSzPct val="100000"/>
              <a:buBlip>
                <a:blip r:embed="rId3"/>
              </a:buBlip>
            </a:pPr>
            <a:r>
              <a:rPr lang="en-US" dirty="0">
                <a:solidFill>
                  <a:srgbClr val="000000"/>
                </a:solidFill>
                <a:latin typeface="Geneva"/>
                <a:cs typeface="Geneva"/>
              </a:rPr>
              <a:t> </a:t>
            </a:r>
            <a:r>
              <a:rPr lang="en-US">
                <a:solidFill>
                  <a:srgbClr val="328541"/>
                </a:solidFill>
                <a:latin typeface="Geneva"/>
                <a:cs typeface="Geneva"/>
              </a:rPr>
              <a:t>32h</a:t>
            </a:r>
            <a:r>
              <a:rPr lang="en-US">
                <a:solidFill>
                  <a:srgbClr val="000000"/>
                </a:solidFill>
                <a:latin typeface="Geneva"/>
                <a:cs typeface="Geneva"/>
              </a:rPr>
              <a:t>   </a:t>
            </a:r>
            <a:r>
              <a:rPr lang="en-US" smtClean="0">
                <a:solidFill>
                  <a:srgbClr val="328541"/>
                </a:solidFill>
                <a:latin typeface="Geneva"/>
                <a:cs typeface="Geneva"/>
              </a:rPr>
              <a:t>TP</a:t>
            </a:r>
            <a:r>
              <a:rPr lang="en-US" smtClean="0">
                <a:solidFill>
                  <a:srgbClr val="000000"/>
                </a:solidFill>
                <a:latin typeface="Geneva"/>
                <a:cs typeface="Geneva"/>
              </a:rPr>
              <a:t> </a:t>
            </a:r>
            <a:r>
              <a:rPr lang="en-US" smtClean="0">
                <a:solidFill>
                  <a:srgbClr val="800000"/>
                </a:solidFill>
                <a:latin typeface="Geneva"/>
                <a:cs typeface="Geneva"/>
              </a:rPr>
              <a:t>M1</a:t>
            </a:r>
            <a:r>
              <a:rPr lang="en-US" smtClean="0">
                <a:solidFill>
                  <a:srgbClr val="000000"/>
                </a:solidFill>
                <a:latin typeface="Geneva"/>
                <a:cs typeface="Geneva"/>
              </a:rPr>
              <a:t> </a:t>
            </a:r>
            <a:r>
              <a:rPr lang="en-US" b="1">
                <a:solidFill>
                  <a:srgbClr val="000000"/>
                </a:solidFill>
                <a:latin typeface="Geneva"/>
                <a:cs typeface="Geneva"/>
              </a:rPr>
              <a:t>Systèmes et signaux déterministes </a:t>
            </a:r>
            <a:r>
              <a:rPr lang="en-US">
                <a:solidFill>
                  <a:srgbClr val="000000"/>
                </a:solidFill>
                <a:latin typeface="Geneva"/>
                <a:cs typeface="Geneva"/>
              </a:rPr>
              <a:t>– Laurent Daudet</a:t>
            </a: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328541"/>
                </a:solidFill>
                <a:latin typeface="Geneva"/>
                <a:cs typeface="Geneva"/>
              </a:rPr>
              <a:t>128h</a:t>
            </a:r>
            <a:r>
              <a:rPr lang="en-US" smtClean="0">
                <a:solidFill>
                  <a:srgbClr val="000000"/>
                </a:solidFill>
                <a:latin typeface="Geneva"/>
                <a:cs typeface="Geneva"/>
              </a:rPr>
              <a:t> </a:t>
            </a:r>
            <a:r>
              <a:rPr lang="en-US" smtClean="0">
                <a:solidFill>
                  <a:srgbClr val="328541"/>
                </a:solidFill>
                <a:latin typeface="Geneva"/>
                <a:cs typeface="Geneva"/>
              </a:rPr>
              <a:t>TD</a:t>
            </a:r>
            <a:r>
              <a:rPr lang="en-US" smtClean="0">
                <a:solidFill>
                  <a:srgbClr val="000000"/>
                </a:solidFill>
                <a:latin typeface="Geneva"/>
                <a:cs typeface="Geneva"/>
              </a:rPr>
              <a:t> </a:t>
            </a:r>
            <a:r>
              <a:rPr lang="en-US" smtClean="0">
                <a:solidFill>
                  <a:srgbClr val="800000"/>
                </a:solidFill>
                <a:latin typeface="Geneva"/>
                <a:cs typeface="Geneva"/>
              </a:rPr>
              <a:t>L1</a:t>
            </a:r>
            <a:r>
              <a:rPr lang="en-US" smtClean="0">
                <a:solidFill>
                  <a:srgbClr val="000000"/>
                </a:solidFill>
                <a:latin typeface="Geneva"/>
                <a:cs typeface="Geneva"/>
              </a:rPr>
              <a:t> </a:t>
            </a:r>
            <a:r>
              <a:rPr lang="en-US" b="1" smtClean="0">
                <a:solidFill>
                  <a:srgbClr val="000000"/>
                </a:solidFill>
                <a:latin typeface="Geneva"/>
                <a:cs typeface="Geneva"/>
              </a:rPr>
              <a:t>Mécanique du point</a:t>
            </a:r>
            <a:r>
              <a:rPr lang="en-US" b="1">
                <a:solidFill>
                  <a:srgbClr val="000000"/>
                </a:solidFill>
                <a:latin typeface="Geneva"/>
                <a:cs typeface="Geneva"/>
              </a:rPr>
              <a:t> </a:t>
            </a:r>
            <a:r>
              <a:rPr lang="en-US">
                <a:solidFill>
                  <a:srgbClr val="000000"/>
                </a:solidFill>
                <a:latin typeface="Geneva"/>
                <a:cs typeface="Geneva"/>
              </a:rPr>
              <a:t>– Cécile Roucelle </a:t>
            </a:r>
          </a:p>
        </p:txBody>
      </p:sp>
      <p:sp>
        <p:nvSpPr>
          <p:cNvPr id="24" name="Rectangle 23"/>
          <p:cNvSpPr/>
          <p:nvPr/>
        </p:nvSpPr>
        <p:spPr>
          <a:xfrm>
            <a:off x="0" y="4501065"/>
            <a:ext cx="8428207" cy="216059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60h</a:t>
            </a:r>
            <a:r>
              <a:rPr lang="en-US" dirty="0">
                <a:latin typeface="Geneva"/>
                <a:cs typeface="Geneva"/>
              </a:rPr>
              <a:t> </a:t>
            </a:r>
            <a:r>
              <a:rPr lang="en-US" dirty="0">
                <a:solidFill>
                  <a:srgbClr val="328541"/>
                </a:solidFill>
                <a:latin typeface="Geneva"/>
                <a:cs typeface="Geneva"/>
              </a:rPr>
              <a:t>cours</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b="1">
                <a:solidFill>
                  <a:srgbClr val="000000"/>
                </a:solidFill>
                <a:latin typeface="Geneva"/>
                <a:cs typeface="Geneva"/>
              </a:rPr>
              <a:t> </a:t>
            </a:r>
            <a:r>
              <a:rPr lang="en-US">
                <a:solidFill>
                  <a:srgbClr val="000000"/>
                </a:solidFill>
                <a:latin typeface="Geneva"/>
                <a:cs typeface="Geneva"/>
              </a:rPr>
              <a:t>– Ileyk El Mellah</a:t>
            </a:r>
            <a:endParaRPr lang="en-US" dirty="0">
              <a:latin typeface="Geneva"/>
              <a:cs typeface="Geneva"/>
            </a:endParaRPr>
          </a:p>
          <a:p>
            <a:pPr marL="171450" indent="-171450">
              <a:lnSpc>
                <a:spcPct val="140000"/>
              </a:lnSpc>
              <a:buSzPct val="100000"/>
              <a:buBlip>
                <a:blip r:embed="rId3"/>
              </a:buBlip>
            </a:pPr>
            <a:r>
              <a:rPr lang="en-US" dirty="0">
                <a:solidFill>
                  <a:srgbClr val="328541"/>
                </a:solidFill>
                <a:latin typeface="Geneva"/>
                <a:cs typeface="Geneva"/>
              </a:rPr>
              <a:t> 40h TD</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a:solidFill>
                  <a:srgbClr val="000000"/>
                </a:solidFill>
                <a:latin typeface="Geneva"/>
                <a:cs typeface="Geneva"/>
              </a:rPr>
              <a:t> – </a:t>
            </a:r>
            <a:r>
              <a:rPr lang="en-US" dirty="0">
                <a:solidFill>
                  <a:srgbClr val="000000"/>
                </a:solidFill>
                <a:latin typeface="Geneva"/>
                <a:cs typeface="Geneva"/>
              </a:rPr>
              <a:t>Rony Keppens</a:t>
            </a:r>
          </a:p>
          <a:p>
            <a:pPr marL="171450" indent="-171450">
              <a:lnSpc>
                <a:spcPct val="140000"/>
              </a:lnSpc>
              <a:buSzPct val="100000"/>
              <a:buBlip>
                <a:blip r:embed="rId3"/>
              </a:buBlip>
            </a:pPr>
            <a:r>
              <a:rPr lang="en-US">
                <a:solidFill>
                  <a:srgbClr val="000000"/>
                </a:solidFill>
                <a:latin typeface="Geneva"/>
                <a:cs typeface="Geneva"/>
              </a:rPr>
              <a:t> </a:t>
            </a:r>
            <a:r>
              <a:rPr lang="en-US">
                <a:solidFill>
                  <a:srgbClr val="328541"/>
                </a:solidFill>
                <a:latin typeface="Geneva"/>
                <a:cs typeface="Geneva"/>
              </a:rPr>
              <a:t>30h</a:t>
            </a:r>
            <a:r>
              <a:rPr lang="en-US">
                <a:solidFill>
                  <a:srgbClr val="000000"/>
                </a:solidFill>
                <a:latin typeface="Geneva"/>
                <a:cs typeface="Geneva"/>
              </a:rPr>
              <a:t> </a:t>
            </a:r>
            <a:r>
              <a:rPr lang="en-US">
                <a:solidFill>
                  <a:srgbClr val="328541"/>
                </a:solidFill>
                <a:latin typeface="Geneva"/>
                <a:cs typeface="Geneva"/>
              </a:rPr>
              <a:t>TD</a:t>
            </a:r>
            <a:r>
              <a:rPr lang="en-US">
                <a:solidFill>
                  <a:srgbClr val="000000"/>
                </a:solidFill>
                <a:latin typeface="Geneva"/>
                <a:cs typeface="Geneva"/>
              </a:rPr>
              <a:t>     </a:t>
            </a:r>
            <a:r>
              <a:rPr lang="en-US">
                <a:solidFill>
                  <a:srgbClr val="800000"/>
                </a:solidFill>
                <a:latin typeface="Geneva"/>
                <a:cs typeface="Geneva"/>
              </a:rPr>
              <a:t>L1</a:t>
            </a:r>
            <a:r>
              <a:rPr lang="en-US">
                <a:solidFill>
                  <a:srgbClr val="000000"/>
                </a:solidFill>
                <a:latin typeface="Geneva"/>
                <a:cs typeface="Geneva"/>
              </a:rPr>
              <a:t> </a:t>
            </a:r>
            <a:r>
              <a:rPr lang="en-US" b="1">
                <a:solidFill>
                  <a:srgbClr val="000000"/>
                </a:solidFill>
                <a:latin typeface="Geneva"/>
                <a:cs typeface="Geneva"/>
              </a:rPr>
              <a:t>Algèbre linéaire </a:t>
            </a:r>
            <a:r>
              <a:rPr lang="en-US">
                <a:solidFill>
                  <a:srgbClr val="000000"/>
                </a:solidFill>
                <a:latin typeface="Geneva"/>
                <a:cs typeface="Geneva"/>
              </a:rPr>
              <a:t>– Rony Keppens</a:t>
            </a:r>
          </a:p>
          <a:p>
            <a:pPr>
              <a:lnSpc>
                <a:spcPct val="90000"/>
              </a:lnSpc>
              <a:buSzPct val="100000"/>
            </a:pPr>
            <a:endParaRPr lang="en-US">
              <a:solidFill>
                <a:srgbClr val="000000"/>
              </a:solidFill>
              <a:latin typeface="Geneva"/>
              <a:cs typeface="Geneva"/>
            </a:endParaRPr>
          </a:p>
          <a:p>
            <a:pPr marL="171450" indent="-171450">
              <a:lnSpc>
                <a:spcPct val="110000"/>
              </a:lnSpc>
              <a:buSzPct val="100000"/>
              <a:buBlip>
                <a:blip r:embed="rId3"/>
              </a:buBlip>
            </a:pPr>
            <a:r>
              <a:rPr lang="en-US">
                <a:solidFill>
                  <a:srgbClr val="000000"/>
                </a:solidFill>
                <a:latin typeface="Geneva"/>
                <a:cs typeface="Geneva"/>
              </a:rPr>
              <a:t> Co-encadrement de la </a:t>
            </a:r>
            <a:r>
              <a:rPr lang="en-US" b="1">
                <a:solidFill>
                  <a:srgbClr val="000000"/>
                </a:solidFill>
                <a:latin typeface="Geneva"/>
                <a:cs typeface="Geneva"/>
              </a:rPr>
              <a:t>thèse de Nicolas Moens </a:t>
            </a:r>
            <a:r>
              <a:rPr lang="en-US">
                <a:solidFill>
                  <a:srgbClr val="000000"/>
                </a:solidFill>
                <a:latin typeface="Geneva"/>
                <a:cs typeface="Geneva"/>
              </a:rPr>
              <a:t>avec Jon Sundqvist </a:t>
            </a:r>
          </a:p>
          <a:p>
            <a:pPr>
              <a:lnSpc>
                <a:spcPct val="110000"/>
              </a:lnSpc>
              <a:buSzPct val="100000"/>
            </a:pPr>
            <a:r>
              <a:rPr lang="en-US">
                <a:solidFill>
                  <a:srgbClr val="000000"/>
                </a:solidFill>
                <a:latin typeface="Geneva"/>
                <a:cs typeface="Geneva"/>
              </a:rPr>
              <a:t>   “</a:t>
            </a:r>
            <a:r>
              <a:rPr lang="en-US" b="1">
                <a:solidFill>
                  <a:srgbClr val="000000"/>
                </a:solidFill>
                <a:latin typeface="Geneva"/>
                <a:cs typeface="Geneva"/>
              </a:rPr>
              <a:t>Radiation-hydrodynamics of the most massive stars in our Universe”</a:t>
            </a:r>
            <a:endParaRPr lang="en-US" b="1" smtClean="0">
              <a:solidFill>
                <a:srgbClr val="000000"/>
              </a:solidFill>
              <a:latin typeface="Geneva"/>
              <a:cs typeface="Geneva"/>
            </a:endParaRPr>
          </a:p>
        </p:txBody>
      </p:sp>
      <p:pic>
        <p:nvPicPr>
          <p:cNvPr id="5" name="Image 4" descr="1200px-Logo-P7.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366" y="2208816"/>
            <a:ext cx="941146" cy="2321495"/>
          </a:xfrm>
          <a:prstGeom prst="rect">
            <a:avLst/>
          </a:prstGeom>
        </p:spPr>
      </p:pic>
      <p:pic>
        <p:nvPicPr>
          <p:cNvPr id="29" name="Image 2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833381" y="5271380"/>
            <a:ext cx="1739787" cy="622026"/>
          </a:xfrm>
          <a:prstGeom prst="rect">
            <a:avLst/>
          </a:prstGeom>
        </p:spPr>
      </p:pic>
    </p:spTree>
    <p:extLst>
      <p:ext uri="{BB962C8B-B14F-4D97-AF65-F5344CB8AC3E}">
        <p14:creationId xmlns:p14="http://schemas.microsoft.com/office/powerpoint/2010/main" val="34395873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249270" y="1266412"/>
            <a:ext cx="2665601" cy="1001813"/>
          </a:xfrm>
          <a:prstGeom prst="rect">
            <a:avLst/>
          </a:prstGeom>
        </p:spPr>
        <p:txBody>
          <a:bodyPr wrap="square">
            <a:spAutoFit/>
          </a:bodyPr>
          <a:lstStyle/>
          <a:p>
            <a:pPr marL="171450" lvl="0" indent="-171450">
              <a:lnSpc>
                <a:spcPct val="110000"/>
              </a:lnSpc>
              <a:buSzPct val="100000"/>
              <a:buBlip>
                <a:blip r:embed="rId3"/>
              </a:buBlip>
            </a:pPr>
            <a:r>
              <a:rPr lang="en-US" smtClean="0">
                <a:solidFill>
                  <a:srgbClr val="000000"/>
                </a:solidFill>
                <a:latin typeface="Geneva"/>
                <a:cs typeface="Geneva"/>
              </a:rPr>
              <a:t> inductif</a:t>
            </a:r>
          </a:p>
          <a:p>
            <a:pPr marL="171450" lvl="0" indent="-171450">
              <a:lnSpc>
                <a:spcPct val="110000"/>
              </a:lnSpc>
              <a:buSzPct val="100000"/>
              <a:buBlip>
                <a:blip r:embed="rId3"/>
              </a:buBlip>
            </a:pPr>
            <a:r>
              <a:rPr lang="en-US">
                <a:solidFill>
                  <a:srgbClr val="000000"/>
                </a:solidFill>
                <a:latin typeface="Geneva"/>
                <a:cs typeface="Geneva"/>
              </a:rPr>
              <a:t> immersif</a:t>
            </a:r>
          </a:p>
          <a:p>
            <a:pPr marL="171450" lvl="0" indent="-171450">
              <a:lnSpc>
                <a:spcPct val="110000"/>
              </a:lnSpc>
              <a:buSzPct val="100000"/>
              <a:buBlip>
                <a:blip r:embed="rId3"/>
              </a:buBlip>
            </a:pPr>
            <a:r>
              <a:rPr lang="en-US" smtClean="0">
                <a:solidFill>
                  <a:srgbClr val="000000"/>
                </a:solidFill>
                <a:latin typeface="Geneva"/>
                <a:cs typeface="Geneva"/>
              </a:rPr>
              <a:t> intéractif</a:t>
            </a:r>
          </a:p>
        </p:txBody>
      </p:sp>
      <p:sp>
        <p:nvSpPr>
          <p:cNvPr id="16" name="Rounded Rectangle 39"/>
          <p:cNvSpPr/>
          <p:nvPr/>
        </p:nvSpPr>
        <p:spPr>
          <a:xfrm>
            <a:off x="152507" y="814274"/>
            <a:ext cx="28057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Méthodologie Pédagogique</a:t>
            </a:r>
          </a:p>
        </p:txBody>
      </p:sp>
      <p:sp>
        <p:nvSpPr>
          <p:cNvPr id="11" name="Rounded Rectangle 39"/>
          <p:cNvSpPr/>
          <p:nvPr/>
        </p:nvSpPr>
        <p:spPr>
          <a:xfrm>
            <a:off x="152507" y="2964415"/>
            <a:ext cx="23721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Problème de Roche</a:t>
            </a:r>
          </a:p>
        </p:txBody>
      </p:sp>
      <p:grpSp>
        <p:nvGrpSpPr>
          <p:cNvPr id="8" name="Grouper 7"/>
          <p:cNvGrpSpPr/>
          <p:nvPr/>
        </p:nvGrpSpPr>
        <p:grpSpPr>
          <a:xfrm>
            <a:off x="2743041" y="1336622"/>
            <a:ext cx="6478399" cy="5184648"/>
            <a:chOff x="2743041" y="1336622"/>
            <a:chExt cx="6478399" cy="5184648"/>
          </a:xfrm>
        </p:grpSpPr>
        <p:sp>
          <p:nvSpPr>
            <p:cNvPr id="9" name="Rectangle 8"/>
            <p:cNvSpPr/>
            <p:nvPr/>
          </p:nvSpPr>
          <p:spPr>
            <a:xfrm rot="5400000">
              <a:off x="6506815" y="3801551"/>
              <a:ext cx="5118909" cy="310341"/>
            </a:xfrm>
            <a:prstGeom prst="rect">
              <a:avLst/>
            </a:prstGeom>
          </p:spPr>
          <p:txBody>
            <a:bodyPr wrap="square">
              <a:spAutoFit/>
            </a:bodyPr>
            <a:lstStyle/>
            <a:p>
              <a:pPr>
                <a:lnSpc>
                  <a:spcPct val="150000"/>
                </a:lnSpc>
              </a:pPr>
              <a:r>
                <a:rPr lang="en-US" sz="1000" dirty="0">
                  <a:solidFill>
                    <a:srgbClr val="000000"/>
                  </a:solidFill>
                  <a:latin typeface="Geneva"/>
                  <a:cs typeface="Geneva"/>
                  <a:hlinkClick r:id="rId4"/>
                </a:rPr>
                <a:t>http://demonstrations.wolfram.com/TrajectoryOfATestMassInARochePotential/</a:t>
              </a:r>
              <a:endParaRPr lang="en-US" sz="1000" dirty="0">
                <a:solidFill>
                  <a:srgbClr val="000000"/>
                </a:solidFill>
                <a:latin typeface="Geneva"/>
                <a:cs typeface="Geneva"/>
              </a:endParaRPr>
            </a:p>
          </p:txBody>
        </p:sp>
        <p:pic>
          <p:nvPicPr>
            <p:cNvPr id="7" name="Image 6" descr="Roche_potenti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041" y="1336622"/>
              <a:ext cx="6139463" cy="5184648"/>
            </a:xfrm>
            <a:prstGeom prst="rect">
              <a:avLst/>
            </a:prstGeom>
            <a:ln>
              <a:noFill/>
            </a:ln>
            <a:effectLst>
              <a:outerShdw blurRad="190500" algn="tl" rotWithShape="0">
                <a:srgbClr val="000000">
                  <a:alpha val="70000"/>
                </a:srgbClr>
              </a:outerShdw>
            </a:effectLst>
          </p:spPr>
        </p:pic>
      </p:grpSp>
      <p:sp>
        <p:nvSpPr>
          <p:cNvPr id="15" name="Rectangle 14"/>
          <p:cNvSpPr/>
          <p:nvPr/>
        </p:nvSpPr>
        <p:spPr>
          <a:xfrm>
            <a:off x="18090" y="3134555"/>
            <a:ext cx="2665601" cy="2525307"/>
          </a:xfrm>
          <a:prstGeom prst="rect">
            <a:avLst/>
          </a:prstGeom>
        </p:spPr>
        <p:txBody>
          <a:bodyPr wrap="square">
            <a:spAutoFit/>
          </a:bodyPr>
          <a:lstStyle/>
          <a:p>
            <a:pPr lvl="0">
              <a:lnSpc>
                <a:spcPct val="110000"/>
              </a:lnSpc>
              <a:buSzPct val="100000"/>
            </a:pPr>
            <a:endParaRPr lang="en-US">
              <a:solidFill>
                <a:srgbClr val="000000"/>
              </a:solidFill>
              <a:latin typeface="Geneva"/>
              <a:cs typeface="Geneva"/>
            </a:endParaRPr>
          </a:p>
          <a:p>
            <a:pPr marL="171450" lvl="0" indent="-171450">
              <a:lnSpc>
                <a:spcPct val="110000"/>
              </a:lnSpc>
              <a:buSzPct val="100000"/>
              <a:buBlip>
                <a:blip r:embed="rId3"/>
              </a:buBlip>
            </a:pPr>
            <a:r>
              <a:rPr lang="en-US" smtClean="0">
                <a:solidFill>
                  <a:srgbClr val="000000"/>
                </a:solidFill>
                <a:latin typeface="Geneva"/>
                <a:cs typeface="Geneva"/>
              </a:rPr>
              <a:t> Applet Mathematica</a:t>
            </a:r>
          </a:p>
          <a:p>
            <a:pPr marL="171450" lvl="0" indent="-171450">
              <a:lnSpc>
                <a:spcPct val="110000"/>
              </a:lnSpc>
              <a:buSzPct val="100000"/>
              <a:buBlip>
                <a:blip r:embed="rId3"/>
              </a:buBlip>
            </a:pPr>
            <a:r>
              <a:rPr lang="en-US">
                <a:solidFill>
                  <a:srgbClr val="000000"/>
                </a:solidFill>
                <a:latin typeface="Geneva"/>
                <a:cs typeface="Geneva"/>
              </a:rPr>
              <a:t> Maquettes 3D</a:t>
            </a:r>
          </a:p>
          <a:p>
            <a:pPr marL="171450" lvl="0" indent="-171450">
              <a:lnSpc>
                <a:spcPct val="110000"/>
              </a:lnSpc>
              <a:buSzPct val="100000"/>
              <a:buBlip>
                <a:blip r:embed="rId3"/>
              </a:buBlip>
            </a:pPr>
            <a:endParaRPr lang="en-US">
              <a:solidFill>
                <a:srgbClr val="000000"/>
              </a:solidFill>
              <a:latin typeface="Geneva"/>
              <a:cs typeface="Geneva"/>
            </a:endParaRPr>
          </a:p>
          <a:p>
            <a:pPr marL="171450" lvl="0" indent="-171450">
              <a:lnSpc>
                <a:spcPct val="110000"/>
              </a:lnSpc>
              <a:buSzPct val="100000"/>
              <a:buBlip>
                <a:blip r:embed="rId3"/>
              </a:buBlip>
            </a:pPr>
            <a:endParaRPr lang="en-US">
              <a:solidFill>
                <a:srgbClr val="000000"/>
              </a:solidFill>
              <a:latin typeface="Geneva"/>
              <a:cs typeface="Geneva"/>
            </a:endParaRPr>
          </a:p>
          <a:p>
            <a:pPr lvl="0">
              <a:lnSpc>
                <a:spcPct val="110000"/>
              </a:lnSpc>
              <a:buSzPct val="100000"/>
            </a:pPr>
            <a:endParaRPr lang="en-US">
              <a:solidFill>
                <a:srgbClr val="000000"/>
              </a:solidFill>
              <a:latin typeface="Geneva"/>
              <a:cs typeface="Geneva"/>
            </a:endParaRPr>
          </a:p>
          <a:p>
            <a:pPr marL="171450" lvl="0" indent="-171450">
              <a:lnSpc>
                <a:spcPct val="110000"/>
              </a:lnSpc>
              <a:buSzPct val="100000"/>
              <a:buBlip>
                <a:blip r:embed="rId3"/>
              </a:buBlip>
            </a:pPr>
            <a:endParaRPr lang="en-US">
              <a:solidFill>
                <a:srgbClr val="000000"/>
              </a:solidFill>
              <a:latin typeface="Geneva"/>
              <a:cs typeface="Geneva"/>
            </a:endParaRPr>
          </a:p>
          <a:p>
            <a:pPr lvl="0">
              <a:lnSpc>
                <a:spcPct val="110000"/>
              </a:lnSpc>
              <a:buSzPct val="100000"/>
            </a:pPr>
            <a:endParaRPr lang="en-US">
              <a:solidFill>
                <a:srgbClr val="000000"/>
              </a:solidFill>
              <a:latin typeface="Geneva"/>
              <a:cs typeface="Geneva"/>
            </a:endParaRPr>
          </a:p>
        </p:txBody>
      </p:sp>
    </p:spTree>
    <p:extLst>
      <p:ext uri="{BB962C8B-B14F-4D97-AF65-F5344CB8AC3E}">
        <p14:creationId xmlns:p14="http://schemas.microsoft.com/office/powerpoint/2010/main" val="188089397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Insertion dans l’équipe pédagogique</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	</a:t>
            </a:r>
            <a:r>
              <a:rPr lang="en-US" sz="1200" b="1" dirty="0" smtClean="0">
                <a:latin typeface="Geneva"/>
                <a:cs typeface="Geneva"/>
              </a:rPr>
              <a:t>Enseignement				</a:t>
            </a:r>
            <a:endParaRPr lang="en-US" sz="1200" b="1" dirty="0">
              <a:latin typeface="Geneva"/>
              <a:cs typeface="Geneva"/>
            </a:endParaRPr>
          </a:p>
        </p:txBody>
      </p:sp>
      <p:sp>
        <p:nvSpPr>
          <p:cNvPr id="14" name="Rectangle 13"/>
          <p:cNvSpPr/>
          <p:nvPr/>
        </p:nvSpPr>
        <p:spPr>
          <a:xfrm>
            <a:off x="152506" y="2204332"/>
            <a:ext cx="8224371" cy="646331"/>
          </a:xfrm>
          <a:prstGeom prst="rect">
            <a:avLst/>
          </a:prstGeom>
        </p:spPr>
        <p:txBody>
          <a:bodyPr wrap="square">
            <a:spAutoFit/>
          </a:bodyPr>
          <a:lstStyle/>
          <a:p>
            <a:pPr lvl="0">
              <a:buSzPct val="100000"/>
            </a:pPr>
            <a:endParaRPr lang="en-US">
              <a:solidFill>
                <a:srgbClr val="000000"/>
              </a:solidFill>
              <a:latin typeface="Geneva"/>
              <a:cs typeface="Geneva"/>
            </a:endParaRPr>
          </a:p>
          <a:p>
            <a:pPr marL="171450" lvl="0" indent="-171450">
              <a:buSzPct val="100000"/>
              <a:buBlip>
                <a:blip r:embed="rId3"/>
              </a:buBlip>
            </a:pPr>
            <a:r>
              <a:rPr lang="en-US" dirty="0">
                <a:solidFill>
                  <a:srgbClr val="000000"/>
                </a:solidFill>
                <a:latin typeface="Geneva"/>
                <a:cs typeface="Geneva"/>
              </a:rPr>
              <a:t> </a:t>
            </a:r>
            <a:endParaRPr lang="en-US" dirty="0" smtClean="0">
              <a:solidFill>
                <a:srgbClr val="000000"/>
              </a:solidFill>
              <a:latin typeface="Geneva"/>
              <a:cs typeface="Geneva"/>
            </a:endParaRPr>
          </a:p>
        </p:txBody>
      </p:sp>
      <p:sp>
        <p:nvSpPr>
          <p:cNvPr id="8" name="Rounded Rectangle 39"/>
          <p:cNvSpPr/>
          <p:nvPr/>
        </p:nvSpPr>
        <p:spPr>
          <a:xfrm>
            <a:off x="152506" y="2005213"/>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Licence</a:t>
            </a:r>
          </a:p>
        </p:txBody>
      </p:sp>
      <p:sp>
        <p:nvSpPr>
          <p:cNvPr id="9" name="Rounded Rectangle 39"/>
          <p:cNvSpPr/>
          <p:nvPr/>
        </p:nvSpPr>
        <p:spPr>
          <a:xfrm>
            <a:off x="152506" y="306519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CAPES/Agrégation</a:t>
            </a:r>
          </a:p>
        </p:txBody>
      </p:sp>
      <p:sp>
        <p:nvSpPr>
          <p:cNvPr id="10" name="Rounded Rectangle 39"/>
          <p:cNvSpPr/>
          <p:nvPr/>
        </p:nvSpPr>
        <p:spPr>
          <a:xfrm>
            <a:off x="152506" y="4663765"/>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Numérique</a:t>
            </a:r>
          </a:p>
        </p:txBody>
      </p:sp>
      <p:sp>
        <p:nvSpPr>
          <p:cNvPr id="11" name="Rectangle 10"/>
          <p:cNvSpPr/>
          <p:nvPr/>
        </p:nvSpPr>
        <p:spPr>
          <a:xfrm>
            <a:off x="152506" y="3463436"/>
            <a:ext cx="8224371" cy="1200329"/>
          </a:xfrm>
          <a:prstGeom prst="rect">
            <a:avLst/>
          </a:prstGeom>
        </p:spPr>
        <p:txBody>
          <a:bodyPr wrap="square">
            <a:spAutoFit/>
          </a:bodyPr>
          <a:lstStyle/>
          <a:p>
            <a:pPr lvl="0">
              <a:buSzPct val="100000"/>
            </a:pPr>
            <a:r>
              <a:rPr lang="en-US" dirty="0">
                <a:solidFill>
                  <a:srgbClr val="000000"/>
                </a:solidFill>
                <a:latin typeface="Geneva"/>
                <a:cs typeface="Geneva"/>
              </a:rPr>
              <a:t>Centre de préparation à l’Agrégation de Montrouge</a:t>
            </a:r>
          </a:p>
          <a:p>
            <a:pPr marL="628650" lvl="1" indent="-171450">
              <a:buSzPct val="100000"/>
              <a:buBlip>
                <a:blip r:embed="rId3"/>
              </a:buBlip>
            </a:pPr>
            <a:r>
              <a:rPr lang="en-US" dirty="0">
                <a:solidFill>
                  <a:srgbClr val="000000"/>
                </a:solidFill>
                <a:latin typeface="Geneva"/>
                <a:cs typeface="Geneva"/>
              </a:rPr>
              <a:t> Montages expérimentaux</a:t>
            </a:r>
          </a:p>
          <a:p>
            <a:pPr marL="628650" lvl="1" indent="-171450">
              <a:buSzPct val="100000"/>
              <a:buBlip>
                <a:blip r:embed="rId3"/>
              </a:buBlip>
            </a:pPr>
            <a:r>
              <a:rPr lang="en-US" dirty="0" smtClean="0">
                <a:solidFill>
                  <a:srgbClr val="000000"/>
                </a:solidFill>
                <a:latin typeface="Geneva"/>
                <a:cs typeface="Geneva"/>
              </a:rPr>
              <a:t> Leçons</a:t>
            </a:r>
          </a:p>
          <a:p>
            <a:pPr lvl="0">
              <a:buSzPct val="100000"/>
            </a:pPr>
            <a:r>
              <a:rPr lang="en-US" dirty="0">
                <a:solidFill>
                  <a:srgbClr val="000000"/>
                </a:solidFill>
                <a:latin typeface="Geneva"/>
                <a:cs typeface="Geneva"/>
              </a:rPr>
              <a:t>Master des métiers de l’enseignement</a:t>
            </a:r>
          </a:p>
        </p:txBody>
      </p:sp>
      <p:sp>
        <p:nvSpPr>
          <p:cNvPr id="12" name="Rectangle 11"/>
          <p:cNvSpPr/>
          <p:nvPr/>
        </p:nvSpPr>
        <p:spPr>
          <a:xfrm>
            <a:off x="152506" y="5257729"/>
            <a:ext cx="8224371" cy="2031325"/>
          </a:xfrm>
          <a:prstGeom prst="rect">
            <a:avLst/>
          </a:prstGeom>
        </p:spPr>
        <p:txBody>
          <a:bodyPr wrap="square">
            <a:spAutoFit/>
          </a:bodyPr>
          <a:lstStyle/>
          <a:p>
            <a:pPr lvl="0">
              <a:buSzPct val="100000"/>
            </a:pPr>
            <a:r>
              <a:rPr lang="en-US" dirty="0">
                <a:solidFill>
                  <a:srgbClr val="000000"/>
                </a:solidFill>
                <a:latin typeface="Geneva"/>
                <a:cs typeface="Geneva"/>
              </a:rPr>
              <a:t>Initiation à l’outil informatique</a:t>
            </a:r>
          </a:p>
          <a:p>
            <a:pPr marL="628650" lvl="1" indent="-171450">
              <a:buSzPct val="100000"/>
              <a:buBlip>
                <a:blip r:embed="rId3"/>
              </a:buBlip>
            </a:pPr>
            <a:r>
              <a:rPr lang="en-US" dirty="0">
                <a:solidFill>
                  <a:srgbClr val="000000"/>
                </a:solidFill>
                <a:latin typeface="Geneva"/>
                <a:cs typeface="Geneva"/>
              </a:rPr>
              <a:t> Méthodes numériques et informatiques – Jacques Lefrère</a:t>
            </a:r>
          </a:p>
          <a:p>
            <a:pPr lvl="0">
              <a:buSzPct val="100000"/>
            </a:pPr>
            <a:r>
              <a:rPr lang="en-US" dirty="0">
                <a:solidFill>
                  <a:srgbClr val="000000"/>
                </a:solidFill>
                <a:latin typeface="Geneva"/>
                <a:cs typeface="Geneva"/>
              </a:rPr>
              <a:t>Résolution numérique</a:t>
            </a:r>
          </a:p>
          <a:p>
            <a:pPr marL="628650" lvl="1" indent="-171450">
              <a:buSzPct val="100000"/>
              <a:buBlip>
                <a:blip r:embed="rId3"/>
              </a:buBlip>
            </a:pPr>
            <a:r>
              <a:rPr lang="en-US" dirty="0">
                <a:solidFill>
                  <a:srgbClr val="000000"/>
                </a:solidFill>
                <a:latin typeface="Geneva"/>
                <a:cs typeface="Geneva"/>
              </a:rPr>
              <a:t> Différences / volumes finis</a:t>
            </a:r>
          </a:p>
          <a:p>
            <a:pPr marL="628650" lvl="1" indent="-171450">
              <a:buSzPct val="100000"/>
              <a:buBlip>
                <a:blip r:embed="rId3"/>
              </a:buBlip>
            </a:pPr>
            <a:r>
              <a:rPr lang="en-US" dirty="0">
                <a:solidFill>
                  <a:srgbClr val="000000"/>
                </a:solidFill>
                <a:latin typeface="Geneva"/>
                <a:cs typeface="Geneva"/>
              </a:rPr>
              <a:t> Particle-in-cell</a:t>
            </a:r>
          </a:p>
          <a:p>
            <a:pPr marL="628650" lvl="1" indent="-171450">
              <a:buSzPct val="100000"/>
              <a:buBlip>
                <a:blip r:embed="rId3"/>
              </a:buBlip>
            </a:pPr>
            <a:r>
              <a:rPr lang="en-US" dirty="0">
                <a:solidFill>
                  <a:srgbClr val="000000"/>
                </a:solidFill>
                <a:latin typeface="Geneva"/>
                <a:cs typeface="Geneva"/>
              </a:rPr>
              <a:t> Monte-Carlo</a:t>
            </a:r>
          </a:p>
          <a:p>
            <a:pPr lvl="0">
              <a:buSzPct val="100000"/>
            </a:pPr>
            <a:endParaRPr lang="en-US" dirty="0">
              <a:solidFill>
                <a:srgbClr val="000000"/>
              </a:solidFill>
              <a:latin typeface="Geneva"/>
              <a:cs typeface="Geneva"/>
            </a:endParaRPr>
          </a:p>
        </p:txBody>
      </p:sp>
      <p:sp>
        <p:nvSpPr>
          <p:cNvPr id="13" name="Rectangle 12"/>
          <p:cNvSpPr/>
          <p:nvPr/>
        </p:nvSpPr>
        <p:spPr>
          <a:xfrm>
            <a:off x="152506" y="792287"/>
            <a:ext cx="8224371" cy="923330"/>
          </a:xfrm>
          <a:prstGeom prst="rect">
            <a:avLst/>
          </a:prstGeom>
        </p:spPr>
        <p:txBody>
          <a:bodyPr wrap="square">
            <a:spAutoFit/>
          </a:bodyPr>
          <a:lstStyle/>
          <a:p>
            <a:pPr lvl="0">
              <a:buSzPct val="100000"/>
            </a:pPr>
            <a:endParaRPr lang="en-US">
              <a:solidFill>
                <a:srgbClr val="000000"/>
              </a:solidFill>
              <a:latin typeface="Geneva"/>
              <a:cs typeface="Geneva"/>
            </a:endParaRPr>
          </a:p>
          <a:p>
            <a:pPr marL="171450" lvl="0" indent="-171450">
              <a:buSzPct val="100000"/>
              <a:buBlip>
                <a:blip r:embed="rId3"/>
              </a:buBlip>
            </a:pPr>
            <a:r>
              <a:rPr lang="en-US" dirty="0">
                <a:solidFill>
                  <a:srgbClr val="000000"/>
                </a:solidFill>
                <a:latin typeface="Geneva"/>
                <a:cs typeface="Geneva"/>
              </a:rPr>
              <a:t> Parcours MIPI / PCGI</a:t>
            </a:r>
          </a:p>
          <a:p>
            <a:pPr marL="171450" lvl="0" indent="-171450">
              <a:buSzPct val="100000"/>
              <a:buBlip>
                <a:blip r:embed="rId3"/>
              </a:buBlip>
            </a:pPr>
            <a:r>
              <a:rPr lang="en-US" dirty="0" smtClean="0">
                <a:solidFill>
                  <a:srgbClr val="000000"/>
                </a:solidFill>
                <a:latin typeface="Geneva"/>
                <a:cs typeface="Geneva"/>
              </a:rPr>
              <a:t> Majeur / mineur</a:t>
            </a:r>
          </a:p>
        </p:txBody>
      </p:sp>
    </p:spTree>
    <p:extLst>
      <p:ext uri="{BB962C8B-B14F-4D97-AF65-F5344CB8AC3E}">
        <p14:creationId xmlns:p14="http://schemas.microsoft.com/office/powerpoint/2010/main" val="209173494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Ancrage à l’IAP</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metzger_spinning_dow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404" y="1062952"/>
            <a:ext cx="5936892" cy="51112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884423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Parcours</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latin typeface="Geneva"/>
                <a:cs typeface="Geneva"/>
              </a:rPr>
              <a:t>Parcours</a:t>
            </a:r>
            <a:r>
              <a:rPr lang="en-US" sz="1200" b="1" dirty="0" smtClean="0">
                <a:latin typeface="Geneva"/>
                <a:cs typeface="Geneva"/>
              </a:rPr>
              <a:t>	</a:t>
            </a:r>
            <a:r>
              <a:rPr lang="en-US" sz="1200" b="1" dirty="0" smtClean="0">
                <a:solidFill>
                  <a:schemeClr val="bg1">
                    <a:lumMod val="50000"/>
                  </a:schemeClr>
                </a:solidFill>
                <a:latin typeface="Geneva"/>
                <a:cs typeface="Geneva"/>
              </a:rPr>
              <a:t>–	Travaux	-	Projet de recherche	-	Enseignement</a:t>
            </a:r>
            <a:r>
              <a:rPr lang="en-US" sz="1200" b="1" dirty="0" smtClean="0">
                <a:latin typeface="Geneva"/>
                <a:cs typeface="Geneva"/>
              </a:rPr>
              <a:t>				</a:t>
            </a:r>
            <a:endParaRPr lang="en-US" sz="1200" b="1" dirty="0">
              <a:latin typeface="Geneva"/>
              <a:cs typeface="Geneva"/>
            </a:endParaRPr>
          </a:p>
        </p:txBody>
      </p:sp>
      <p:sp>
        <p:nvSpPr>
          <p:cNvPr id="22" name="Rounded Rectangle 39"/>
          <p:cNvSpPr/>
          <p:nvPr/>
        </p:nvSpPr>
        <p:spPr>
          <a:xfrm>
            <a:off x="152507" y="814274"/>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Etudes</a:t>
            </a:r>
            <a:endParaRPr lang="en-US" sz="1600" b="1" cap="small" dirty="0">
              <a:solidFill>
                <a:srgbClr val="000000"/>
              </a:solidFill>
              <a:latin typeface="Geneva"/>
              <a:cs typeface="Geneva"/>
            </a:endParaRPr>
          </a:p>
        </p:txBody>
      </p:sp>
      <p:sp>
        <p:nvSpPr>
          <p:cNvPr id="23" name="Rounded Rectangle 39"/>
          <p:cNvSpPr/>
          <p:nvPr/>
        </p:nvSpPr>
        <p:spPr>
          <a:xfrm>
            <a:off x="152507" y="2686012"/>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Recherche</a:t>
            </a:r>
            <a:endParaRPr lang="en-US" sz="1600" b="1" cap="small" dirty="0">
              <a:solidFill>
                <a:srgbClr val="000000"/>
              </a:solidFill>
              <a:latin typeface="Geneva"/>
              <a:cs typeface="Geneva"/>
            </a:endParaRPr>
          </a:p>
        </p:txBody>
      </p:sp>
      <p:pic>
        <p:nvPicPr>
          <p:cNvPr id="25" name="Image 24" descr="marie_curie_log.png"/>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493672" y="5517753"/>
            <a:ext cx="1512858" cy="907715"/>
          </a:xfrm>
          <a:prstGeom prst="rect">
            <a:avLst/>
          </a:prstGeom>
        </p:spPr>
      </p:pic>
      <p:pic>
        <p:nvPicPr>
          <p:cNvPr id="9" name="Image 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3672" y="4778289"/>
            <a:ext cx="1432688" cy="512229"/>
          </a:xfrm>
          <a:prstGeom prst="rect">
            <a:avLst/>
          </a:prstGeom>
        </p:spPr>
      </p:pic>
      <p:pic>
        <p:nvPicPr>
          <p:cNvPr id="11" name="Image 10" descr="logo_apc_standard_bleu_png_fond_transparent_313x32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9408" y="3796481"/>
            <a:ext cx="751196" cy="777596"/>
          </a:xfrm>
          <a:prstGeom prst="rect">
            <a:avLst/>
          </a:prstGeom>
        </p:spPr>
      </p:pic>
      <p:pic>
        <p:nvPicPr>
          <p:cNvPr id="15" name="Image 14" descr="1280px-MIT_logo.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5499" y="3037779"/>
            <a:ext cx="1037727" cy="536699"/>
          </a:xfrm>
          <a:prstGeom prst="rect">
            <a:avLst/>
          </a:prstGeom>
        </p:spPr>
      </p:pic>
      <p:pic>
        <p:nvPicPr>
          <p:cNvPr id="26" name="Image 25" descr="ENS_Cachan.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4648" y="991330"/>
            <a:ext cx="1248625" cy="680891"/>
          </a:xfrm>
          <a:prstGeom prst="rect">
            <a:avLst/>
          </a:prstGeom>
        </p:spPr>
      </p:pic>
      <p:pic>
        <p:nvPicPr>
          <p:cNvPr id="27" name="Image 26" descr="logo_obs_fond-blanc.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82509" y="1823549"/>
            <a:ext cx="1801461" cy="877953"/>
          </a:xfrm>
          <a:prstGeom prst="rect">
            <a:avLst/>
          </a:prstGeom>
        </p:spPr>
      </p:pic>
      <p:sp>
        <p:nvSpPr>
          <p:cNvPr id="28" name="Rectangle 27"/>
          <p:cNvSpPr/>
          <p:nvPr/>
        </p:nvSpPr>
        <p:spPr>
          <a:xfrm>
            <a:off x="0" y="1228490"/>
            <a:ext cx="6554554" cy="1315745"/>
          </a:xfrm>
          <a:prstGeom prst="rect">
            <a:avLst/>
          </a:prstGeom>
        </p:spPr>
        <p:txBody>
          <a:bodyPr wrap="square">
            <a:spAutoFit/>
          </a:bodyPr>
          <a:lstStyle/>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2008-10 </a:t>
            </a:r>
            <a:r>
              <a:rPr lang="en-US" dirty="0">
                <a:solidFill>
                  <a:srgbClr val="000000"/>
                </a:solidFill>
                <a:latin typeface="Geneva"/>
                <a:cs typeface="Geneva"/>
              </a:rPr>
              <a:t>L3-M1 à l’ENS de Cachan</a:t>
            </a:r>
          </a:p>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2010-11 </a:t>
            </a:r>
            <a:r>
              <a:rPr lang="en-US" dirty="0">
                <a:solidFill>
                  <a:srgbClr val="000000"/>
                </a:solidFill>
                <a:latin typeface="Geneva"/>
                <a:cs typeface="Geneva"/>
              </a:rPr>
              <a:t>Préparation à l’Agrégation</a:t>
            </a:r>
            <a:endParaRPr lang="en-US" smtClean="0">
              <a:solidFill>
                <a:srgbClr val="000000"/>
              </a:solidFill>
              <a:latin typeface="Geneva"/>
              <a:cs typeface="Geneva"/>
            </a:endParaRPr>
          </a:p>
          <a:p>
            <a:pPr marL="171450" lvl="0" indent="-171450">
              <a:lnSpc>
                <a:spcPct val="150000"/>
              </a:lnSpc>
              <a:buSzPct val="100000"/>
              <a:buBlip>
                <a:blip r:embed="rId10"/>
              </a:buBlip>
            </a:pPr>
            <a:r>
              <a:rPr lang="en-US" smtClean="0">
                <a:solidFill>
                  <a:srgbClr val="000000"/>
                </a:solidFill>
                <a:latin typeface="Geneva"/>
                <a:cs typeface="Geneva"/>
              </a:rPr>
              <a:t> </a:t>
            </a:r>
            <a:r>
              <a:rPr lang="en-US" smtClean="0">
                <a:solidFill>
                  <a:srgbClr val="0000CC"/>
                </a:solidFill>
                <a:latin typeface="Geneva"/>
                <a:cs typeface="Geneva"/>
              </a:rPr>
              <a:t>2012-13 </a:t>
            </a:r>
            <a:r>
              <a:rPr lang="en-US" smtClean="0">
                <a:solidFill>
                  <a:srgbClr val="000000"/>
                </a:solidFill>
                <a:latin typeface="Geneva"/>
                <a:cs typeface="Geneva"/>
              </a:rPr>
              <a:t>M2 A&amp;A à l’Obervatoire de Paris-Meudon</a:t>
            </a:r>
            <a:endParaRPr lang="en-US" dirty="0" smtClean="0">
              <a:solidFill>
                <a:srgbClr val="000000"/>
              </a:solidFill>
              <a:latin typeface="Geneva"/>
              <a:cs typeface="Geneva"/>
            </a:endParaRPr>
          </a:p>
        </p:txBody>
      </p:sp>
      <p:sp>
        <p:nvSpPr>
          <p:cNvPr id="29" name="Rectangle 28"/>
          <p:cNvSpPr/>
          <p:nvPr/>
        </p:nvSpPr>
        <p:spPr>
          <a:xfrm>
            <a:off x="0" y="3084249"/>
            <a:ext cx="7886006" cy="3808735"/>
          </a:xfrm>
          <a:prstGeom prst="rect">
            <a:avLst/>
          </a:prstGeom>
        </p:spPr>
        <p:txBody>
          <a:bodyPr wrap="square">
            <a:spAutoFit/>
          </a:bodyPr>
          <a:lstStyle/>
          <a:p>
            <a:pPr marL="17145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2010 </a:t>
            </a:r>
            <a:r>
              <a:rPr lang="en-US" dirty="0">
                <a:solidFill>
                  <a:srgbClr val="000000"/>
                </a:solidFill>
                <a:latin typeface="Geneva"/>
                <a:cs typeface="Geneva"/>
              </a:rPr>
              <a:t>Simulations à N corps avec </a:t>
            </a:r>
            <a:r>
              <a:rPr lang="en-US" b="1" dirty="0">
                <a:solidFill>
                  <a:srgbClr val="000000"/>
                </a:solidFill>
                <a:latin typeface="Geneva"/>
                <a:cs typeface="Geneva"/>
              </a:rPr>
              <a:t>Jean-François Lestrade </a:t>
            </a:r>
            <a:r>
              <a:rPr lang="en-US" dirty="0">
                <a:solidFill>
                  <a:srgbClr val="000000"/>
                </a:solidFill>
                <a:latin typeface="Geneva"/>
                <a:cs typeface="Geneva"/>
              </a:rPr>
              <a:t>(M1)</a:t>
            </a:r>
          </a:p>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2011-12 </a:t>
            </a:r>
            <a:r>
              <a:rPr lang="en-US" dirty="0">
                <a:solidFill>
                  <a:srgbClr val="000000"/>
                </a:solidFill>
                <a:latin typeface="Geneva"/>
                <a:cs typeface="Geneva"/>
              </a:rPr>
              <a:t>Systèmes binaires et exoplanètes avec </a:t>
            </a:r>
            <a:r>
              <a:rPr lang="en-US" b="1" dirty="0">
                <a:solidFill>
                  <a:srgbClr val="000000"/>
                </a:solidFill>
                <a:latin typeface="Geneva"/>
                <a:cs typeface="Geneva"/>
              </a:rPr>
              <a:t>Saul Rappaport</a:t>
            </a:r>
          </a:p>
          <a:p>
            <a:pPr marL="171450" lvl="0" indent="-171450">
              <a:lnSpc>
                <a:spcPct val="150000"/>
              </a:lnSpc>
              <a:buSzPct val="100000"/>
              <a:buBlip>
                <a:blip r:embed="rId10"/>
              </a:buBlip>
            </a:pPr>
            <a:r>
              <a:rPr lang="en-US" smtClean="0">
                <a:solidFill>
                  <a:srgbClr val="000000"/>
                </a:solidFill>
                <a:latin typeface="Geneva"/>
                <a:cs typeface="Geneva"/>
              </a:rPr>
              <a:t> </a:t>
            </a:r>
            <a:r>
              <a:rPr lang="en-US" smtClean="0">
                <a:solidFill>
                  <a:srgbClr val="0000CC"/>
                </a:solidFill>
                <a:latin typeface="Geneva"/>
                <a:cs typeface="Geneva"/>
              </a:rPr>
              <a:t>2013 </a:t>
            </a:r>
            <a:r>
              <a:rPr lang="en-US" smtClean="0">
                <a:solidFill>
                  <a:srgbClr val="000000"/>
                </a:solidFill>
                <a:latin typeface="Geneva"/>
                <a:cs typeface="Geneva"/>
              </a:rPr>
              <a:t>Disques d’accrétion avec </a:t>
            </a:r>
            <a:r>
              <a:rPr lang="en-US" b="1" smtClean="0">
                <a:solidFill>
                  <a:srgbClr val="000000"/>
                </a:solidFill>
                <a:latin typeface="Geneva"/>
                <a:cs typeface="Geneva"/>
              </a:rPr>
              <a:t>Fabien Casse </a:t>
            </a:r>
            <a:r>
              <a:rPr lang="en-US" smtClean="0">
                <a:solidFill>
                  <a:srgbClr val="000000"/>
                </a:solidFill>
                <a:latin typeface="Geneva"/>
                <a:cs typeface="Geneva"/>
              </a:rPr>
              <a:t>(M2)</a:t>
            </a:r>
          </a:p>
          <a:p>
            <a:pPr marL="171450" lvl="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2013-16 </a:t>
            </a:r>
            <a:r>
              <a:rPr lang="en-US">
                <a:solidFill>
                  <a:srgbClr val="000000"/>
                </a:solidFill>
                <a:latin typeface="Geneva"/>
                <a:cs typeface="Geneva"/>
              </a:rPr>
              <a:t>Thèse sur </a:t>
            </a:r>
            <a:r>
              <a:rPr lang="en-US" u="sng">
                <a:solidFill>
                  <a:srgbClr val="000000"/>
                </a:solidFill>
                <a:latin typeface="Geneva"/>
                <a:cs typeface="Geneva"/>
              </a:rPr>
              <a:t>l’accrétion par vent sur les objets compacts</a:t>
            </a:r>
          </a:p>
          <a:p>
            <a:pPr lvl="0">
              <a:lnSpc>
                <a:spcPct val="150000"/>
              </a:lnSpc>
              <a:buSzPct val="100000"/>
            </a:pPr>
            <a:r>
              <a:rPr lang="en-US" dirty="0">
                <a:solidFill>
                  <a:srgbClr val="000000"/>
                </a:solidFill>
                <a:latin typeface="Geneva"/>
                <a:cs typeface="Geneva"/>
              </a:rPr>
              <a:t>    sous la direction de </a:t>
            </a:r>
            <a:r>
              <a:rPr lang="en-US" b="1" dirty="0">
                <a:solidFill>
                  <a:srgbClr val="000000"/>
                </a:solidFill>
                <a:latin typeface="Geneva"/>
                <a:cs typeface="Geneva"/>
              </a:rPr>
              <a:t>Fabien Casse </a:t>
            </a:r>
            <a:r>
              <a:rPr lang="en-US" dirty="0">
                <a:solidFill>
                  <a:srgbClr val="000000"/>
                </a:solidFill>
                <a:latin typeface="Geneva"/>
                <a:cs typeface="Geneva"/>
              </a:rPr>
              <a:t>&amp; </a:t>
            </a:r>
            <a:r>
              <a:rPr lang="en-US" b="1" dirty="0">
                <a:solidFill>
                  <a:srgbClr val="000000"/>
                </a:solidFill>
                <a:latin typeface="Geneva"/>
                <a:cs typeface="Geneva"/>
              </a:rPr>
              <a:t>Andrea Goldwurm </a:t>
            </a:r>
            <a:r>
              <a:rPr lang="en-US" dirty="0">
                <a:solidFill>
                  <a:srgbClr val="000000"/>
                </a:solidFill>
                <a:latin typeface="Geneva"/>
                <a:cs typeface="Geneva"/>
              </a:rPr>
              <a:t>à l’APC</a:t>
            </a:r>
          </a:p>
          <a:p>
            <a:pPr marL="171450" lvl="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2016-17 </a:t>
            </a:r>
            <a:r>
              <a:rPr lang="en-US">
                <a:solidFill>
                  <a:srgbClr val="000000"/>
                </a:solidFill>
                <a:latin typeface="Geneva"/>
                <a:cs typeface="Geneva"/>
              </a:rPr>
              <a:t>Contrat postdoctoral avec </a:t>
            </a:r>
            <a:r>
              <a:rPr lang="en-US" b="1">
                <a:solidFill>
                  <a:srgbClr val="000000"/>
                </a:solidFill>
                <a:latin typeface="Geneva"/>
                <a:cs typeface="Geneva"/>
              </a:rPr>
              <a:t>Rony Keppens </a:t>
            </a:r>
            <a:r>
              <a:rPr lang="en-US">
                <a:solidFill>
                  <a:srgbClr val="000000"/>
                </a:solidFill>
                <a:latin typeface="Geneva"/>
                <a:cs typeface="Geneva"/>
              </a:rPr>
              <a:t>au </a:t>
            </a:r>
          </a:p>
          <a:p>
            <a:pPr lvl="0">
              <a:lnSpc>
                <a:spcPct val="150000"/>
              </a:lnSpc>
              <a:buSzPct val="100000"/>
            </a:pPr>
            <a:r>
              <a:rPr lang="en-US">
                <a:solidFill>
                  <a:srgbClr val="000000"/>
                </a:solidFill>
                <a:latin typeface="Geneva"/>
                <a:cs typeface="Geneva"/>
              </a:rPr>
              <a:t>    Center for mathematical Plasma Astrophysics, KU Leuven</a:t>
            </a:r>
          </a:p>
          <a:p>
            <a:pPr marL="17145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2017-20 </a:t>
            </a:r>
            <a:r>
              <a:rPr lang="en-US">
                <a:solidFill>
                  <a:srgbClr val="000000"/>
                </a:solidFill>
                <a:latin typeface="Geneva"/>
                <a:cs typeface="Geneva"/>
              </a:rPr>
              <a:t>Bourse [Pegasus]</a:t>
            </a:r>
            <a:r>
              <a:rPr lang="en-US" baseline="30000">
                <a:solidFill>
                  <a:srgbClr val="000000"/>
                </a:solidFill>
                <a:latin typeface="Geneva"/>
                <a:cs typeface="Geneva"/>
              </a:rPr>
              <a:t>2</a:t>
            </a:r>
            <a:r>
              <a:rPr lang="en-US">
                <a:solidFill>
                  <a:srgbClr val="000000"/>
                </a:solidFill>
                <a:latin typeface="Geneva"/>
                <a:cs typeface="Geneva"/>
              </a:rPr>
              <a:t> Marie Skłodowska-Curie</a:t>
            </a:r>
          </a:p>
          <a:p>
            <a:pPr lvl="0">
              <a:lnSpc>
                <a:spcPct val="150000"/>
              </a:lnSpc>
              <a:buSzPct val="100000"/>
            </a:pPr>
            <a:endParaRPr lang="en-US" dirty="0">
              <a:solidFill>
                <a:srgbClr val="000000"/>
              </a:solidFill>
              <a:latin typeface="Geneva"/>
              <a:cs typeface="Geneva"/>
            </a:endParaRPr>
          </a:p>
        </p:txBody>
      </p:sp>
    </p:spTree>
    <p:extLst>
      <p:ext uri="{BB962C8B-B14F-4D97-AF65-F5344CB8AC3E}">
        <p14:creationId xmlns:p14="http://schemas.microsoft.com/office/powerpoint/2010/main" val="41356780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Thème de recherche &amp; travaux préliminaires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29" name="Rectangle 28"/>
          <p:cNvSpPr/>
          <p:nvPr/>
        </p:nvSpPr>
        <p:spPr>
          <a:xfrm>
            <a:off x="2126449" y="1080874"/>
            <a:ext cx="4622517"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Les étoiles et leurs reliquats, </a:t>
            </a:r>
          </a:p>
          <a:p>
            <a:pPr lvl="0" algn="ctr">
              <a:lnSpc>
                <a:spcPct val="110000"/>
              </a:lnSpc>
              <a:buSzPct val="100000"/>
            </a:pPr>
            <a:r>
              <a:rPr lang="en-US" b="1" i="1" dirty="0">
                <a:solidFill>
                  <a:srgbClr val="000000"/>
                </a:solidFill>
                <a:latin typeface="Geneva"/>
                <a:cs typeface="Geneva"/>
              </a:rPr>
              <a:t>en intéraction avec leur environnement</a:t>
            </a:r>
          </a:p>
        </p:txBody>
      </p:sp>
      <p:pic>
        <p:nvPicPr>
          <p:cNvPr id="4" name="Image 3" descr="KIC1255_art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22" y="2408444"/>
            <a:ext cx="3382334" cy="3209177"/>
          </a:xfrm>
          <a:prstGeom prst="rect">
            <a:avLst/>
          </a:prstGeom>
          <a:ln>
            <a:noFill/>
          </a:ln>
          <a:effectLst>
            <a:outerShdw blurRad="190500" algn="tl" rotWithShape="0">
              <a:srgbClr val="000000">
                <a:alpha val="70000"/>
              </a:srgbClr>
            </a:outerShdw>
          </a:effectLst>
        </p:spPr>
      </p:pic>
      <p:pic>
        <p:nvPicPr>
          <p:cNvPr id="31" name="Image 30" descr="1280px-MIT_logo.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22" y="807962"/>
            <a:ext cx="1037727" cy="536699"/>
          </a:xfrm>
          <a:prstGeom prst="rect">
            <a:avLst/>
          </a:prstGeom>
        </p:spPr>
      </p:pic>
      <p:grpSp>
        <p:nvGrpSpPr>
          <p:cNvPr id="12" name="Grouper 11"/>
          <p:cNvGrpSpPr/>
          <p:nvPr/>
        </p:nvGrpSpPr>
        <p:grpSpPr>
          <a:xfrm>
            <a:off x="3776605" y="2197156"/>
            <a:ext cx="5381355" cy="1137917"/>
            <a:chOff x="3691425" y="1828653"/>
            <a:chExt cx="5381355" cy="1137917"/>
          </a:xfrm>
        </p:grpSpPr>
        <p:sp>
          <p:nvSpPr>
            <p:cNvPr id="32" name="Rectangle à coins arrondis 31"/>
            <p:cNvSpPr/>
            <p:nvPr/>
          </p:nvSpPr>
          <p:spPr>
            <a:xfrm>
              <a:off x="3691425" y="1828653"/>
              <a:ext cx="5215703"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Levine, Chiang, </a:t>
              </a:r>
              <a:r>
                <a:rPr lang="fr-FR" b="1">
                  <a:ln>
                    <a:solidFill>
                      <a:schemeClr val="tx1"/>
                    </a:solidFill>
                  </a:ln>
                  <a:solidFill>
                    <a:schemeClr val="tx1"/>
                  </a:solidFill>
                </a:rPr>
                <a:t>El Mellah </a:t>
              </a:r>
              <a:r>
                <a:rPr lang="fr-FR">
                  <a:ln>
                    <a:solidFill>
                      <a:schemeClr val="tx1"/>
                    </a:solidFill>
                  </a:ln>
                  <a:solidFill>
                    <a:schemeClr val="tx1"/>
                  </a:solidFill>
                </a:rPr>
                <a:t>et al., ApJ 2012</a:t>
              </a:r>
              <a:endParaRPr lang="fr-FR">
                <a:solidFill>
                  <a:schemeClr val="tx1"/>
                </a:solidFill>
              </a:endParaRPr>
            </a:p>
          </p:txBody>
        </p:sp>
        <p:sp>
          <p:nvSpPr>
            <p:cNvPr id="33" name="Rectangle 32"/>
            <p:cNvSpPr/>
            <p:nvPr/>
          </p:nvSpPr>
          <p:spPr>
            <a:xfrm>
              <a:off x="3691425" y="2336654"/>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Sub-Mercure en désintégration</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identification &amp; modélisation</a:t>
              </a:r>
              <a:endParaRPr lang="en-US" sz="1600">
                <a:solidFill>
                  <a:srgbClr val="000000"/>
                </a:solidFill>
                <a:latin typeface="Geneva"/>
                <a:cs typeface="Geneva"/>
              </a:endParaRPr>
            </a:p>
          </p:txBody>
        </p:sp>
      </p:grpSp>
      <p:grpSp>
        <p:nvGrpSpPr>
          <p:cNvPr id="10" name="Grouper 9"/>
          <p:cNvGrpSpPr/>
          <p:nvPr/>
        </p:nvGrpSpPr>
        <p:grpSpPr>
          <a:xfrm>
            <a:off x="3776605" y="3593891"/>
            <a:ext cx="4580745" cy="1149787"/>
            <a:chOff x="3691425" y="3114670"/>
            <a:chExt cx="4580745" cy="1149787"/>
          </a:xfrm>
        </p:grpSpPr>
        <p:sp>
          <p:nvSpPr>
            <p:cNvPr id="38" name="Rectangle à coins arrondis 37"/>
            <p:cNvSpPr/>
            <p:nvPr/>
          </p:nvSpPr>
          <p:spPr>
            <a:xfrm>
              <a:off x="3691425" y="3114670"/>
              <a:ext cx="3157298"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Sanchis-Ojeda et al., ApJ 2014</a:t>
              </a:r>
              <a:endParaRPr lang="fr-FR">
                <a:solidFill>
                  <a:schemeClr val="tx1"/>
                </a:solidFill>
              </a:endParaRPr>
            </a:p>
          </p:txBody>
        </p:sp>
        <p:sp>
          <p:nvSpPr>
            <p:cNvPr id="39" name="Rectangle 38"/>
            <p:cNvSpPr/>
            <p:nvPr/>
          </p:nvSpPr>
          <p:spPr>
            <a:xfrm>
              <a:off x="3691425" y="3634541"/>
              <a:ext cx="458074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Exoplanètes à courte période</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algorithme de recherche</a:t>
              </a:r>
            </a:p>
          </p:txBody>
        </p:sp>
      </p:grpSp>
      <p:pic>
        <p:nvPicPr>
          <p:cNvPr id="7" name="Image 6" descr="Kepl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362" y="703964"/>
            <a:ext cx="1822686" cy="732329"/>
          </a:xfrm>
          <a:prstGeom prst="rect">
            <a:avLst/>
          </a:prstGeom>
        </p:spPr>
      </p:pic>
      <p:grpSp>
        <p:nvGrpSpPr>
          <p:cNvPr id="9" name="Grouper 8"/>
          <p:cNvGrpSpPr/>
          <p:nvPr/>
        </p:nvGrpSpPr>
        <p:grpSpPr>
          <a:xfrm>
            <a:off x="3776605" y="5015207"/>
            <a:ext cx="5381355" cy="1184850"/>
            <a:chOff x="147408" y="5031691"/>
            <a:chExt cx="5381355" cy="1184850"/>
          </a:xfrm>
        </p:grpSpPr>
        <p:sp>
          <p:nvSpPr>
            <p:cNvPr id="34" name="Rectangle à coins arrondis 33"/>
            <p:cNvSpPr/>
            <p:nvPr/>
          </p:nvSpPr>
          <p:spPr>
            <a:xfrm>
              <a:off x="147408" y="5031691"/>
              <a:ext cx="290114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et al., ApJ 2013</a:t>
              </a:r>
              <a:endParaRPr lang="fr-FR">
                <a:solidFill>
                  <a:schemeClr val="tx1"/>
                </a:solidFill>
              </a:endParaRPr>
            </a:p>
          </p:txBody>
        </p:sp>
        <p:sp>
          <p:nvSpPr>
            <p:cNvPr id="40" name="Rectangle 39"/>
            <p:cNvSpPr/>
            <p:nvPr/>
          </p:nvSpPr>
          <p:spPr>
            <a:xfrm>
              <a:off x="147408" y="5586625"/>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Systèmes triples</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réduction de données</a:t>
              </a:r>
              <a:endParaRPr lang="en-US" sz="1600">
                <a:solidFill>
                  <a:srgbClr val="000000"/>
                </a:solidFill>
                <a:latin typeface="Geneva"/>
                <a:cs typeface="Geneva"/>
              </a:endParaRPr>
            </a:p>
          </p:txBody>
        </p:sp>
      </p:grpSp>
    </p:spTree>
    <p:extLst>
      <p:ext uri="{BB962C8B-B14F-4D97-AF65-F5344CB8AC3E}">
        <p14:creationId xmlns:p14="http://schemas.microsoft.com/office/powerpoint/2010/main" val="5261070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Connecteur droit avec flèche 74"/>
          <p:cNvCxnSpPr/>
          <p:nvPr/>
        </p:nvCxnSpPr>
        <p:spPr>
          <a:xfrm flipH="1" flipV="1">
            <a:off x="1143601" y="2105712"/>
            <a:ext cx="763246" cy="7079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8" name="Rounded Rectangle 39"/>
          <p:cNvSpPr/>
          <p:nvPr/>
        </p:nvSpPr>
        <p:spPr>
          <a:xfrm>
            <a:off x="352450" y="1557127"/>
            <a:ext cx="1235937"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Structures</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10</a:t>
            </a:r>
            <a:r>
              <a:rPr lang="en-US" sz="1400" baseline="30000">
                <a:solidFill>
                  <a:srgbClr val="000000"/>
                </a:solidFill>
                <a:latin typeface="Geneva"/>
                <a:cs typeface="Geneva"/>
              </a:rPr>
              <a:t>-6 </a:t>
            </a:r>
            <a:r>
              <a:rPr lang="en-US" sz="1400">
                <a:solidFill>
                  <a:srgbClr val="000000"/>
                </a:solidFill>
                <a:latin typeface="Geneva"/>
                <a:cs typeface="Geneva"/>
              </a:rPr>
              <a:t>M</a:t>
            </a:r>
            <a:r>
              <a:rPr lang="en-US" sz="1400" baseline="-25000">
                <a:solidFill>
                  <a:srgbClr val="000000"/>
                </a:solidFill>
                <a:latin typeface="Geneva"/>
                <a:cs typeface="Geneva"/>
              </a:rPr>
              <a:t>☉</a:t>
            </a:r>
            <a:r>
              <a:rPr lang="en-US" sz="1400">
                <a:solidFill>
                  <a:srgbClr val="000000"/>
                </a:solidFill>
                <a:latin typeface="Geneva"/>
                <a:cs typeface="Geneva"/>
              </a:rPr>
              <a:t>/an</a:t>
            </a:r>
          </a:p>
          <a:p>
            <a:pPr marL="171450" lvl="0" indent="-171450">
              <a:buSzPct val="100000"/>
              <a:buBlip>
                <a:blip r:embed="rId4"/>
              </a:buBlip>
            </a:pPr>
            <a:r>
              <a:rPr lang="en-US" sz="1400">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pic>
        <p:nvPicPr>
          <p:cNvPr id="80" name="Image 79" descr="eye_ob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684197" y="2813644"/>
            <a:ext cx="509030" cy="511727"/>
          </a:xfrm>
          <a:prstGeom prst="rect">
            <a:avLst/>
          </a:prstGeom>
        </p:spPr>
      </p:pic>
      <p:cxnSp>
        <p:nvCxnSpPr>
          <p:cNvPr id="81" name="Connecteur droit avec flèche 80"/>
          <p:cNvCxnSpPr/>
          <p:nvPr/>
        </p:nvCxnSpPr>
        <p:spPr>
          <a:xfrm>
            <a:off x="4172576" y="3069508"/>
            <a:ext cx="3326902" cy="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88" name="Connecteur droit avec flèche 87"/>
          <p:cNvCxnSpPr/>
          <p:nvPr/>
        </p:nvCxnSpPr>
        <p:spPr>
          <a:xfrm flipH="1" flipV="1">
            <a:off x="3395908" y="2105712"/>
            <a:ext cx="525287" cy="8263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Rounded Rectangle 39"/>
          <p:cNvSpPr/>
          <p:nvPr/>
        </p:nvSpPr>
        <p:spPr>
          <a:xfrm>
            <a:off x="2575401" y="1475816"/>
            <a:ext cx="1449605" cy="546610"/>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Flot d’accrétion</a:t>
            </a:r>
          </a:p>
        </p:txBody>
      </p:sp>
      <p:sp>
        <p:nvSpPr>
          <p:cNvPr id="91" name="Bouée 90"/>
          <p:cNvSpPr/>
          <p:nvPr/>
        </p:nvSpPr>
        <p:spPr>
          <a:xfrm>
            <a:off x="3863269" y="2885536"/>
            <a:ext cx="365760" cy="365760"/>
          </a:xfrm>
          <a:prstGeom prst="donut">
            <a:avLst>
              <a:gd name="adj" fmla="val 81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29" name="Rectangle 28"/>
          <p:cNvSpPr/>
          <p:nvPr/>
        </p:nvSpPr>
        <p:spPr>
          <a:xfrm>
            <a:off x="6180193" y="2804379"/>
            <a:ext cx="1296993" cy="276999"/>
          </a:xfrm>
          <a:prstGeom prst="rect">
            <a:avLst/>
          </a:prstGeom>
        </p:spPr>
        <p:txBody>
          <a:bodyPr wrap="square">
            <a:spAutoFit/>
          </a:bodyPr>
          <a:lstStyle/>
          <a:p>
            <a:pPr lvl="0">
              <a:buSzPct val="100000"/>
            </a:pPr>
            <a:r>
              <a:rPr lang="en-US" sz="1200">
                <a:solidFill>
                  <a:schemeClr val="bg1"/>
                </a:solidFill>
                <a:latin typeface="Geneva"/>
                <a:cs typeface="Geneva"/>
              </a:rPr>
              <a:t>Ligne de vue</a:t>
            </a:r>
          </a:p>
        </p:txBody>
      </p:sp>
    </p:spTree>
    <p:extLst>
      <p:ext uri="{BB962C8B-B14F-4D97-AF65-F5344CB8AC3E}">
        <p14:creationId xmlns:p14="http://schemas.microsoft.com/office/powerpoint/2010/main" val="33599767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Motivations</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4023780" y="2521212"/>
            <a:ext cx="263683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Ondes gravitationnelles</a:t>
            </a:r>
            <a:endParaRPr lang="en-US" sz="1600" b="1" cap="small" dirty="0">
              <a:solidFill>
                <a:srgbClr val="000000"/>
              </a:solidFill>
              <a:latin typeface="Geneva"/>
              <a:cs typeface="Geneva"/>
            </a:endParaRPr>
          </a:p>
        </p:txBody>
      </p:sp>
      <p:sp>
        <p:nvSpPr>
          <p:cNvPr id="10" name="Rounded Rectangle 39"/>
          <p:cNvSpPr/>
          <p:nvPr/>
        </p:nvSpPr>
        <p:spPr>
          <a:xfrm>
            <a:off x="85613" y="290757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É</a:t>
            </a:r>
            <a:r>
              <a:rPr lang="en-US" sz="1600" b="1" cap="small" dirty="0" smtClean="0">
                <a:solidFill>
                  <a:srgbClr val="000000"/>
                </a:solidFill>
                <a:latin typeface="Geneva"/>
                <a:cs typeface="Geneva"/>
              </a:rPr>
              <a:t>toiles à neutrons</a:t>
            </a:r>
            <a:endParaRPr lang="en-US" sz="1600" b="1" cap="small" dirty="0">
              <a:solidFill>
                <a:srgbClr val="000000"/>
              </a:solidFill>
              <a:latin typeface="Geneva"/>
              <a:cs typeface="Geneva"/>
            </a:endParaRPr>
          </a:p>
        </p:txBody>
      </p:sp>
      <p:sp>
        <p:nvSpPr>
          <p:cNvPr id="11" name="Rounded Rectangle 39"/>
          <p:cNvSpPr/>
          <p:nvPr/>
        </p:nvSpPr>
        <p:spPr>
          <a:xfrm>
            <a:off x="190086" y="4409652"/>
            <a:ext cx="17813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Hautes énergies</a:t>
            </a:r>
            <a:endParaRPr lang="en-US" sz="1600" b="1" cap="small" dirty="0">
              <a:solidFill>
                <a:srgbClr val="000000"/>
              </a:solidFill>
              <a:latin typeface="Geneva"/>
              <a:cs typeface="Geneva"/>
            </a:endParaRPr>
          </a:p>
        </p:txBody>
      </p:sp>
      <p:sp>
        <p:nvSpPr>
          <p:cNvPr id="13" name="Rectangle 12"/>
          <p:cNvSpPr/>
          <p:nvPr/>
        </p:nvSpPr>
        <p:spPr>
          <a:xfrm>
            <a:off x="6433297" y="685926"/>
            <a:ext cx="2793794" cy="923330"/>
          </a:xfrm>
          <a:prstGeom prst="rect">
            <a:avLst/>
          </a:prstGeom>
        </p:spPr>
        <p:txBody>
          <a:bodyPr wrap="square">
            <a:spAutoFit/>
          </a:bodyPr>
          <a:lstStyle/>
          <a:p>
            <a:pPr marL="171450" lvl="0" indent="-171450">
              <a:buSzPct val="100000"/>
              <a:buBlip>
                <a:blip r:embed="rId3"/>
              </a:buBlip>
            </a:pPr>
            <a:r>
              <a:rPr lang="en-US">
                <a:solidFill>
                  <a:srgbClr val="000000"/>
                </a:solidFill>
                <a:latin typeface="Geneva"/>
                <a:cs typeface="Geneva"/>
              </a:rPr>
              <a:t> progéniteurs? </a:t>
            </a:r>
          </a:p>
          <a:p>
            <a:pPr marL="171450" lvl="0" indent="-171450">
              <a:buSzPct val="100000"/>
              <a:buBlip>
                <a:blip r:embed="rId3"/>
              </a:buBlip>
            </a:pPr>
            <a:r>
              <a:rPr lang="en-US">
                <a:solidFill>
                  <a:srgbClr val="000000"/>
                </a:solidFill>
                <a:latin typeface="Geneva"/>
                <a:cs typeface="Geneva"/>
              </a:rPr>
              <a:t> taux de coalescence</a:t>
            </a:r>
          </a:p>
          <a:p>
            <a:pPr marL="171450" lvl="0" indent="-171450">
              <a:buSzPct val="100000"/>
              <a:buBlip>
                <a:blip r:embed="rId3"/>
              </a:buBlip>
            </a:pPr>
            <a:r>
              <a:rPr lang="en-US">
                <a:solidFill>
                  <a:srgbClr val="000000"/>
                </a:solidFill>
                <a:latin typeface="Geneva"/>
                <a:cs typeface="Geneva"/>
              </a:rPr>
              <a:t> conditions</a:t>
            </a:r>
          </a:p>
        </p:txBody>
      </p:sp>
      <p:sp>
        <p:nvSpPr>
          <p:cNvPr id="15" name="Rectangle 14"/>
          <p:cNvSpPr/>
          <p:nvPr/>
        </p:nvSpPr>
        <p:spPr>
          <a:xfrm>
            <a:off x="1404032" y="725568"/>
            <a:ext cx="4580745" cy="923330"/>
          </a:xfrm>
          <a:prstGeom prst="rect">
            <a:avLst/>
          </a:prstGeom>
        </p:spPr>
        <p:txBody>
          <a:bodyPr wrap="square">
            <a:spAutoFit/>
          </a:bodyPr>
          <a:lstStyle/>
          <a:p>
            <a:pPr marL="171450" lvl="0" indent="-171450">
              <a:buSzPct val="100000"/>
              <a:buBlip>
                <a:blip r:embed="rId3"/>
              </a:buBlip>
            </a:pPr>
            <a:r>
              <a:rPr lang="en-US">
                <a:solidFill>
                  <a:srgbClr val="000000"/>
                </a:solidFill>
                <a:latin typeface="Geneva"/>
                <a:cs typeface="Geneva"/>
              </a:rPr>
              <a:t> équation d’état</a:t>
            </a:r>
          </a:p>
          <a:p>
            <a:pPr marL="171450" lvl="0" indent="-171450">
              <a:buSzPct val="100000"/>
              <a:buBlip>
                <a:blip r:embed="rId3"/>
              </a:buBlip>
            </a:pPr>
            <a:r>
              <a:rPr lang="en-US">
                <a:solidFill>
                  <a:srgbClr val="000000"/>
                </a:solidFill>
                <a:latin typeface="Geneva"/>
                <a:cs typeface="Geneva"/>
              </a:rPr>
              <a:t> champ magnétique</a:t>
            </a:r>
          </a:p>
          <a:p>
            <a:pPr marL="171450" lvl="0" indent="-171450">
              <a:buSzPct val="100000"/>
              <a:buBlip>
                <a:blip r:embed="rId3"/>
              </a:buBlip>
            </a:pPr>
            <a:r>
              <a:rPr lang="en-US">
                <a:solidFill>
                  <a:srgbClr val="000000"/>
                </a:solidFill>
                <a:latin typeface="Geneva"/>
                <a:cs typeface="Geneva"/>
              </a:rPr>
              <a:t> structure</a:t>
            </a:r>
            <a:endParaRPr lang="en-US">
              <a:solidFill>
                <a:srgbClr val="000000"/>
              </a:solidFill>
              <a:latin typeface="Geneva"/>
              <a:cs typeface="Geneva"/>
            </a:endParaRPr>
          </a:p>
        </p:txBody>
      </p:sp>
      <p:grpSp>
        <p:nvGrpSpPr>
          <p:cNvPr id="4" name="Grouper 3"/>
          <p:cNvGrpSpPr/>
          <p:nvPr/>
        </p:nvGrpSpPr>
        <p:grpSpPr>
          <a:xfrm>
            <a:off x="3955988" y="725467"/>
            <a:ext cx="2477309" cy="1677605"/>
            <a:chOff x="3872898" y="725467"/>
            <a:chExt cx="2477309" cy="1677605"/>
          </a:xfrm>
        </p:grpSpPr>
        <p:pic>
          <p:nvPicPr>
            <p:cNvPr id="3" name="Image 2" descr="Virgo.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0690" y="749308"/>
              <a:ext cx="2409517" cy="1653764"/>
            </a:xfrm>
            <a:prstGeom prst="rect">
              <a:avLst/>
            </a:prstGeom>
            <a:ln>
              <a:noFill/>
            </a:ln>
            <a:effectLst>
              <a:outerShdw blurRad="190500" algn="tl" rotWithShape="0">
                <a:srgbClr val="000000">
                  <a:alpha val="70000"/>
                </a:srgbClr>
              </a:outerShdw>
            </a:effectLst>
          </p:spPr>
        </p:pic>
        <p:sp>
          <p:nvSpPr>
            <p:cNvPr id="16" name="Rectangle 15"/>
            <p:cNvSpPr/>
            <p:nvPr/>
          </p:nvSpPr>
          <p:spPr>
            <a:xfrm>
              <a:off x="3872898" y="725467"/>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Virgo interferometer</a:t>
              </a:r>
            </a:p>
          </p:txBody>
        </p:sp>
      </p:grpSp>
      <p:pic>
        <p:nvPicPr>
          <p:cNvPr id="5" name="Image 4" descr="NS.jpg"/>
          <p:cNvPicPr>
            <a:picLocks noChangeAspect="1"/>
          </p:cNvPicPr>
          <p:nvPr/>
        </p:nvPicPr>
        <p:blipFill rotWithShape="1">
          <a:blip r:embed="rId5">
            <a:extLst>
              <a:ext uri="{28A0092B-C50C-407E-A947-70E740481C1C}">
                <a14:useLocalDpi xmlns:a14="http://schemas.microsoft.com/office/drawing/2010/main" val="0"/>
              </a:ext>
            </a:extLst>
          </a:blip>
          <a:srcRect l="30375" t="7018" r="35875"/>
          <a:stretch/>
        </p:blipFill>
        <p:spPr>
          <a:xfrm>
            <a:off x="74644" y="713597"/>
            <a:ext cx="1353128" cy="2096942"/>
          </a:xfrm>
          <a:prstGeom prst="rect">
            <a:avLst/>
          </a:prstGeom>
          <a:ln>
            <a:noFill/>
          </a:ln>
          <a:effectLst>
            <a:outerShdw blurRad="190500" algn="tl" rotWithShape="0">
              <a:srgbClr val="000000">
                <a:alpha val="70000"/>
              </a:srgbClr>
            </a:outerShdw>
          </a:effectLst>
        </p:spPr>
      </p:pic>
      <p:sp>
        <p:nvSpPr>
          <p:cNvPr id="18" name="Rectangle 17"/>
          <p:cNvSpPr/>
          <p:nvPr/>
        </p:nvSpPr>
        <p:spPr>
          <a:xfrm>
            <a:off x="5782994" y="5305427"/>
            <a:ext cx="2793794" cy="923330"/>
          </a:xfrm>
          <a:prstGeom prst="rect">
            <a:avLst/>
          </a:prstGeom>
        </p:spPr>
        <p:txBody>
          <a:bodyPr wrap="square">
            <a:spAutoFit/>
          </a:bodyPr>
          <a:lstStyle/>
          <a:p>
            <a:pPr marL="171450" lvl="0" indent="-171450">
              <a:buSzPct val="100000"/>
              <a:buBlip>
                <a:blip r:embed="rId3"/>
              </a:buBlip>
            </a:pPr>
            <a:r>
              <a:rPr lang="en-US">
                <a:solidFill>
                  <a:srgbClr val="000000"/>
                </a:solidFill>
                <a:latin typeface="Geneva"/>
                <a:cs typeface="Geneva"/>
              </a:rPr>
              <a:t> jets &amp; vents</a:t>
            </a:r>
          </a:p>
          <a:p>
            <a:pPr marL="171450" lvl="0" indent="-171450">
              <a:buSzPct val="100000"/>
              <a:buBlip>
                <a:blip r:embed="rId3"/>
              </a:buBlip>
            </a:pPr>
            <a:r>
              <a:rPr lang="en-US">
                <a:solidFill>
                  <a:srgbClr val="000000"/>
                </a:solidFill>
                <a:latin typeface="Geneva"/>
                <a:cs typeface="Geneva"/>
              </a:rPr>
              <a:t> luminosité</a:t>
            </a:r>
          </a:p>
          <a:p>
            <a:pPr marL="171450" lvl="0" indent="-171450">
              <a:buSzPct val="100000"/>
              <a:buBlip>
                <a:blip r:embed="rId3"/>
              </a:buBlip>
            </a:pPr>
            <a:r>
              <a:rPr lang="en-US">
                <a:solidFill>
                  <a:srgbClr val="000000"/>
                </a:solidFill>
                <a:latin typeface="Geneva"/>
                <a:cs typeface="Geneva"/>
              </a:rPr>
              <a:t> nucléosynthèse</a:t>
            </a:r>
          </a:p>
        </p:txBody>
      </p:sp>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endParaRPr lang="en-US" sz="1000" i="1">
              <a:solidFill>
                <a:srgbClr val="000000"/>
              </a:solidFill>
              <a:latin typeface="Geneva"/>
              <a:cs typeface="Geneva"/>
            </a:endParaRPr>
          </a:p>
        </p:txBody>
      </p:sp>
      <p:sp>
        <p:nvSpPr>
          <p:cNvPr id="21" name="Rectangle 20"/>
          <p:cNvSpPr/>
          <p:nvPr/>
        </p:nvSpPr>
        <p:spPr>
          <a:xfrm>
            <a:off x="190086" y="5068727"/>
            <a:ext cx="3607736" cy="1200329"/>
          </a:xfrm>
          <a:prstGeom prst="rect">
            <a:avLst/>
          </a:prstGeom>
        </p:spPr>
        <p:txBody>
          <a:bodyPr wrap="square">
            <a:spAutoFit/>
          </a:bodyPr>
          <a:lstStyle/>
          <a:p>
            <a:pPr marL="171450" lvl="0" indent="-171450">
              <a:buSzPct val="100000"/>
              <a:buBlip>
                <a:blip r:embed="rId3"/>
              </a:buBlip>
            </a:pPr>
            <a:r>
              <a:rPr lang="en-US">
                <a:solidFill>
                  <a:srgbClr val="000000"/>
                </a:solidFill>
                <a:latin typeface="Geneva"/>
                <a:cs typeface="Geneva"/>
              </a:rPr>
              <a:t> chocs</a:t>
            </a:r>
          </a:p>
          <a:p>
            <a:pPr marL="171450" lvl="0" indent="-171450">
              <a:buSzPct val="100000"/>
              <a:buBlip>
                <a:blip r:embed="rId3"/>
              </a:buBlip>
            </a:pPr>
            <a:r>
              <a:rPr lang="en-US">
                <a:solidFill>
                  <a:srgbClr val="000000"/>
                </a:solidFill>
                <a:latin typeface="Geneva"/>
                <a:cs typeface="Geneva"/>
              </a:rPr>
              <a:t> processus radiatifs</a:t>
            </a:r>
          </a:p>
          <a:p>
            <a:pPr marL="171450" lvl="0" indent="-171450">
              <a:buSzPct val="100000"/>
              <a:buBlip>
                <a:blip r:embed="rId3"/>
              </a:buBlip>
            </a:pPr>
            <a:r>
              <a:rPr lang="en-US">
                <a:solidFill>
                  <a:srgbClr val="000000"/>
                </a:solidFill>
                <a:latin typeface="Geneva"/>
                <a:cs typeface="Geneva"/>
              </a:rPr>
              <a:t> reconnection magnétique</a:t>
            </a:r>
          </a:p>
          <a:p>
            <a:pPr marL="171450" lvl="0" indent="-171450">
              <a:buSzPct val="100000"/>
              <a:buBlip>
                <a:blip r:embed="rId3"/>
              </a:buBlip>
            </a:pPr>
            <a:r>
              <a:rPr lang="en-US">
                <a:solidFill>
                  <a:srgbClr val="000000"/>
                </a:solidFill>
                <a:latin typeface="Geneva"/>
                <a:cs typeface="Geneva"/>
              </a:rPr>
              <a:t> accélération de particules</a:t>
            </a:r>
          </a:p>
        </p:txBody>
      </p:sp>
      <p:sp>
        <p:nvSpPr>
          <p:cNvPr id="22" name="Rounded Rectangle 39"/>
          <p:cNvSpPr/>
          <p:nvPr/>
        </p:nvSpPr>
        <p:spPr>
          <a:xfrm>
            <a:off x="5782994" y="4600365"/>
            <a:ext cx="263683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Rétroaction galactique</a:t>
            </a:r>
            <a:endParaRPr lang="en-US" sz="1600" b="1" cap="small" dirty="0">
              <a:solidFill>
                <a:srgbClr val="000000"/>
              </a:solidFill>
              <a:latin typeface="Geneva"/>
              <a:cs typeface="Geneva"/>
            </a:endParaRPr>
          </a:p>
        </p:txBody>
      </p:sp>
    </p:spTree>
    <p:extLst>
      <p:ext uri="{BB962C8B-B14F-4D97-AF65-F5344CB8AC3E}">
        <p14:creationId xmlns:p14="http://schemas.microsoft.com/office/powerpoint/2010/main" val="35415337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588562" y="1228490"/>
            <a:ext cx="8224371" cy="3924151"/>
          </a:xfrm>
          <a:prstGeom prst="rect">
            <a:avLst/>
          </a:prstGeom>
        </p:spPr>
        <p:txBody>
          <a:bodyPr wrap="square">
            <a:spAutoFit/>
          </a:bodyPr>
          <a:lstStyle/>
          <a:p>
            <a:pPr marL="171450" lvl="0" indent="-171450">
              <a:lnSpc>
                <a:spcPct val="200000"/>
              </a:lnSpc>
              <a:buSzPct val="100000"/>
              <a:buBlip>
                <a:blip r:embed="rId3"/>
              </a:buBlip>
            </a:pPr>
            <a:r>
              <a:rPr lang="en-US">
                <a:solidFill>
                  <a:srgbClr val="000000"/>
                </a:solidFill>
                <a:latin typeface="Geneva"/>
                <a:cs typeface="Geneva"/>
              </a:rPr>
              <a:t> équations</a:t>
            </a:r>
          </a:p>
          <a:p>
            <a:pPr marL="171450" lvl="0" indent="-171450">
              <a:lnSpc>
                <a:spcPct val="200000"/>
              </a:lnSpc>
              <a:buSzPct val="100000"/>
              <a:buBlip>
                <a:blip r:embed="rId3"/>
              </a:buBlip>
            </a:pPr>
            <a:r>
              <a:rPr lang="en-US">
                <a:solidFill>
                  <a:srgbClr val="000000"/>
                </a:solidFill>
                <a:latin typeface="Geneva"/>
                <a:cs typeface="Geneva"/>
              </a:rPr>
              <a:t> Modular Fortran + préprocessor, block-based AMR, différentes grilles, MPI</a:t>
            </a:r>
          </a:p>
          <a:p>
            <a:pPr marL="171450" lvl="0" indent="-171450">
              <a:lnSpc>
                <a:spcPct val="200000"/>
              </a:lnSpc>
              <a:buSzPct val="100000"/>
              <a:buBlip>
                <a:blip r:embed="rId3"/>
              </a:buBlip>
            </a:pPr>
            <a:r>
              <a:rPr lang="en-US">
                <a:solidFill>
                  <a:srgbClr val="000000"/>
                </a:solidFill>
                <a:latin typeface="Geneva"/>
                <a:cs typeface="Geneva"/>
              </a:rPr>
              <a:t> heures cpu</a:t>
            </a:r>
          </a:p>
          <a:p>
            <a:pPr marL="171450" lvl="0" indent="-171450">
              <a:lnSpc>
                <a:spcPct val="200000"/>
              </a:lnSpc>
              <a:buSzPct val="100000"/>
              <a:buBlip>
                <a:blip r:embed="rId3"/>
              </a:buBlip>
            </a:pPr>
            <a:r>
              <a:rPr lang="en-US">
                <a:solidFill>
                  <a:srgbClr val="000000"/>
                </a:solidFill>
                <a:latin typeface="Geneva"/>
                <a:cs typeface="Geneva"/>
              </a:rPr>
              <a:t> public et open-source</a:t>
            </a:r>
          </a:p>
          <a:p>
            <a:pPr marL="171450" lvl="0" indent="-171450">
              <a:lnSpc>
                <a:spcPct val="200000"/>
              </a:lnSpc>
              <a:buSzPct val="100000"/>
              <a:buBlip>
                <a:blip r:embed="rId3"/>
              </a:buBlip>
            </a:pPr>
            <a:r>
              <a:rPr lang="en-US">
                <a:solidFill>
                  <a:srgbClr val="000000"/>
                </a:solidFill>
                <a:latin typeface="Geneva"/>
                <a:cs typeface="Geneva"/>
              </a:rPr>
              <a:t> mes contributions : grille auto-similaire, conservation du moment angulaire, intégration de la viscosité à la divergence</a:t>
            </a:r>
          </a:p>
        </p:txBody>
      </p:sp>
      <p:sp>
        <p:nvSpPr>
          <p:cNvPr id="7" name="Rounded Rectangle 39"/>
          <p:cNvSpPr/>
          <p:nvPr/>
        </p:nvSpPr>
        <p:spPr>
          <a:xfrm>
            <a:off x="3590944" y="748996"/>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grpSp>
        <p:nvGrpSpPr>
          <p:cNvPr id="3" name="Grouper 2"/>
          <p:cNvGrpSpPr/>
          <p:nvPr/>
        </p:nvGrpSpPr>
        <p:grpSpPr>
          <a:xfrm>
            <a:off x="4700747" y="5389482"/>
            <a:ext cx="8224371" cy="917419"/>
            <a:chOff x="4837042" y="5015802"/>
            <a:chExt cx="8224371" cy="917419"/>
          </a:xfrm>
        </p:grpSpPr>
        <p:sp>
          <p:nvSpPr>
            <p:cNvPr id="8" name="Rectangle à coins arrondis 7"/>
            <p:cNvSpPr/>
            <p:nvPr/>
          </p:nvSpPr>
          <p:spPr>
            <a:xfrm>
              <a:off x="4837042" y="5015802"/>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sp>
          <p:nvSpPr>
            <p:cNvPr id="9" name="Rectangle 8"/>
            <p:cNvSpPr/>
            <p:nvPr/>
          </p:nvSpPr>
          <p:spPr>
            <a:xfrm>
              <a:off x="4837042" y="5389482"/>
              <a:ext cx="8224371" cy="543739"/>
            </a:xfrm>
            <a:prstGeom prst="rect">
              <a:avLst/>
            </a:prstGeom>
          </p:spPr>
          <p:txBody>
            <a:bodyPr wrap="square">
              <a:spAutoFit/>
            </a:bodyPr>
            <a:lstStyle/>
            <a:p>
              <a:pPr marL="171450" lvl="0" indent="-171450">
                <a:lnSpc>
                  <a:spcPct val="20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grille auto-similaire</a:t>
              </a:r>
            </a:p>
          </p:txBody>
        </p:sp>
      </p:grpSp>
    </p:spTree>
    <p:extLst>
      <p:ext uri="{BB962C8B-B14F-4D97-AF65-F5344CB8AC3E}">
        <p14:creationId xmlns:p14="http://schemas.microsoft.com/office/powerpoint/2010/main" val="15650541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descr="clump_intruder_cro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990" y="3986830"/>
            <a:ext cx="3424971" cy="2661549"/>
          </a:xfrm>
          <a:prstGeom prst="rect">
            <a:avLst/>
          </a:prstGeom>
          <a:ln>
            <a:noFill/>
          </a:ln>
          <a:effectLst>
            <a:outerShdw blurRad="190500" algn="tl" rotWithShape="0">
              <a:srgbClr val="000000">
                <a:alpha val="70000"/>
              </a:srgbClr>
            </a:outerShdw>
          </a:effectLst>
        </p:spPr>
      </p:pic>
      <p:pic>
        <p:nvPicPr>
          <p:cNvPr id="27" name="Image 26" descr="elmellah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137706" y="1272783"/>
            <a:ext cx="6331196"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Accrétion d’un vent </a:t>
            </a:r>
            <a:r>
              <a:rPr lang="en-US" sz="1600" b="1">
                <a:solidFill>
                  <a:srgbClr val="000000"/>
                </a:solidFill>
                <a:latin typeface="Geneva"/>
                <a:cs typeface="Geneva"/>
              </a:rPr>
              <a:t>homognène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grpSp>
        <p:nvGrpSpPr>
          <p:cNvPr id="24" name="Grouper 23"/>
          <p:cNvGrpSpPr/>
          <p:nvPr/>
        </p:nvGrpSpPr>
        <p:grpSpPr>
          <a:xfrm>
            <a:off x="3112041" y="2575731"/>
            <a:ext cx="6122474" cy="867074"/>
            <a:chOff x="4406349" y="2725242"/>
            <a:chExt cx="6122474" cy="86707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33243"/>
              <a:ext cx="6122474"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8" name="Rectangle 27"/>
          <p:cNvSpPr/>
          <p:nvPr/>
        </p:nvSpPr>
        <p:spPr>
          <a:xfrm>
            <a:off x="3632080" y="3359715"/>
            <a:ext cx="5511920"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contribution mineure des clumps à </a:t>
            </a:r>
            <a:r>
              <a:rPr lang="en-US" sz="1600">
                <a:solidFill>
                  <a:srgbClr val="000000"/>
                </a:solidFill>
                <a:latin typeface="Geneva"/>
                <a:cs typeface="Geneva"/>
              </a:rPr>
              <a:t>la variabilité</a:t>
            </a:r>
          </a:p>
          <a:p>
            <a:pPr marL="285750" lvl="0" indent="-285750">
              <a:lnSpc>
                <a:spcPct val="110000"/>
              </a:lnSpc>
              <a:buSzPct val="100000"/>
              <a:buFont typeface="Symbol" charset="0"/>
              <a:buChar char=""/>
            </a:pPr>
            <a:r>
              <a:rPr lang="en-US" sz="1600">
                <a:solidFill>
                  <a:srgbClr val="000000"/>
                </a:solidFill>
                <a:latin typeface="Geneva"/>
                <a:cs typeface="Geneva"/>
              </a:rPr>
              <a:t>formation de disques transitoires</a:t>
            </a:r>
          </a:p>
        </p:txBody>
      </p:sp>
      <p:sp>
        <p:nvSpPr>
          <p:cNvPr id="31" name="Rectangle 30"/>
          <p:cNvSpPr/>
          <p:nvPr/>
        </p:nvSpPr>
        <p:spPr>
          <a:xfrm>
            <a:off x="366049" y="1526162"/>
            <a:ext cx="5484685"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mesure du taux d’accrétion de masse</a:t>
            </a:r>
          </a:p>
          <a:p>
            <a:pPr marL="285750" lvl="0" indent="-285750">
              <a:lnSpc>
                <a:spcPct val="110000"/>
              </a:lnSpc>
              <a:buSzPct val="100000"/>
              <a:buFont typeface="Symbol" charset="0"/>
              <a:buChar char=""/>
            </a:pPr>
            <a:r>
              <a:rPr lang="en-US" sz="1600">
                <a:solidFill>
                  <a:srgbClr val="000000"/>
                </a:solidFill>
                <a:latin typeface="Geneva"/>
                <a:cs typeface="Geneva"/>
              </a:rPr>
              <a:t>structure du choc hydrodynamique</a:t>
            </a:r>
          </a:p>
        </p:txBody>
      </p:sp>
      <p:cxnSp>
        <p:nvCxnSpPr>
          <p:cNvPr id="33" name="Connecteur droit avec flèche 32"/>
          <p:cNvCxnSpPr/>
          <p:nvPr/>
        </p:nvCxnSpPr>
        <p:spPr>
          <a:xfrm rot="20014448">
            <a:off x="5012723" y="6118011"/>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rot="20014448">
            <a:off x="4781854" y="5688005"/>
            <a:ext cx="819970" cy="338554"/>
          </a:xfrm>
          <a:prstGeom prst="rect">
            <a:avLst/>
          </a:prstGeom>
        </p:spPr>
        <p:txBody>
          <a:bodyPr wrap="square">
            <a:spAutoFit/>
          </a:bodyPr>
          <a:lstStyle/>
          <a:p>
            <a:pPr lvl="0">
              <a:buSzPct val="100000"/>
            </a:pPr>
            <a:r>
              <a:rPr lang="en-US" sz="1600" b="1">
                <a:solidFill>
                  <a:srgbClr val="000000"/>
                </a:solidFill>
                <a:latin typeface="Geneva"/>
                <a:cs typeface="Geneva"/>
              </a:rPr>
              <a:t>vent</a:t>
            </a:r>
          </a:p>
        </p:txBody>
      </p:sp>
    </p:spTree>
    <p:extLst>
      <p:ext uri="{BB962C8B-B14F-4D97-AF65-F5344CB8AC3E}">
        <p14:creationId xmlns:p14="http://schemas.microsoft.com/office/powerpoint/2010/main" val="332329529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5" name="Rectangle à coins arrondis 14"/>
          <p:cNvSpPr/>
          <p:nvPr/>
        </p:nvSpPr>
        <p:spPr>
          <a:xfrm>
            <a:off x="4494147" y="2517142"/>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4494147" y="3025143"/>
            <a:ext cx="8224371" cy="1171603"/>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a:t>
            </a:r>
            <a:r>
              <a:rPr lang="en-US" sz="1600" dirty="0">
                <a:latin typeface="Geneva"/>
                <a:cs typeface="Geneva"/>
              </a:rPr>
              <a:t>M</a:t>
            </a:r>
            <a:r>
              <a:rPr lang="en-US" sz="1600" dirty="0">
                <a:latin typeface="Geneva"/>
                <a:cs typeface="Geneva"/>
              </a:rPr>
              <a:t>orphologie de l’enveloppe circumstellaire</a:t>
            </a:r>
          </a:p>
          <a:p>
            <a:pPr lvl="0">
              <a:lnSpc>
                <a:spcPct val="110000"/>
              </a:lnSpc>
              <a:buSzPct val="100000"/>
            </a:pPr>
            <a:r>
              <a:rPr lang="en-US" sz="1600" dirty="0">
                <a:latin typeface="Geneva"/>
                <a:cs typeface="Geneva"/>
              </a:rPr>
              <a:t>   </a:t>
            </a:r>
            <a:r>
              <a:rPr lang="en-US" sz="800" dirty="0">
                <a:latin typeface="Geneva"/>
                <a:cs typeface="Geneva"/>
              </a:rPr>
              <a:t> </a:t>
            </a:r>
            <a:r>
              <a:rPr lang="en-US" sz="1600" dirty="0">
                <a:latin typeface="Geneva"/>
                <a:cs typeface="Geneva"/>
              </a:rPr>
              <a:t>autour des supergéantes rouges</a:t>
            </a:r>
          </a:p>
          <a:p>
            <a:pPr marL="171450" indent="-171450">
              <a:lnSpc>
                <a:spcPct val="11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simulations de l’impact </a:t>
            </a:r>
          </a:p>
          <a:p>
            <a:pPr>
              <a:lnSpc>
                <a:spcPct val="110000"/>
              </a:lnSpc>
              <a:buSzPct val="100000"/>
            </a:pPr>
            <a:r>
              <a:rPr lang="en-US" sz="1600">
                <a:solidFill>
                  <a:srgbClr val="000000"/>
                </a:solidFill>
                <a:latin typeface="Geneva"/>
                <a:cs typeface="Geneva"/>
              </a:rPr>
              <a:t>   </a:t>
            </a:r>
            <a:r>
              <a:rPr lang="en-US" sz="800">
                <a:solidFill>
                  <a:srgbClr val="000000"/>
                </a:solidFill>
                <a:latin typeface="Geneva"/>
                <a:cs typeface="Geneva"/>
              </a:rPr>
              <a:t> </a:t>
            </a:r>
            <a:r>
              <a:rPr lang="en-US" sz="1600">
                <a:solidFill>
                  <a:srgbClr val="000000"/>
                </a:solidFill>
                <a:latin typeface="Geneva"/>
                <a:cs typeface="Geneva"/>
              </a:rPr>
              <a:t>d’un companion</a:t>
            </a:r>
          </a:p>
        </p:txBody>
      </p:sp>
      <p:sp>
        <p:nvSpPr>
          <p:cNvPr id="13" name="Rectangle à coins arrondis 12"/>
          <p:cNvSpPr/>
          <p:nvPr/>
        </p:nvSpPr>
        <p:spPr>
          <a:xfrm>
            <a:off x="138284" y="756915"/>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Grinberg, Hell, </a:t>
            </a:r>
            <a:r>
              <a:rPr lang="fr-FR" b="1">
                <a:ln>
                  <a:solidFill>
                    <a:schemeClr val="tx1"/>
                  </a:solidFill>
                </a:ln>
                <a:solidFill>
                  <a:schemeClr val="tx1"/>
                </a:solidFill>
              </a:rPr>
              <a:t>El Mellah </a:t>
            </a:r>
            <a:r>
              <a:rPr lang="fr-FR">
                <a:ln>
                  <a:solidFill>
                    <a:schemeClr val="tx1"/>
                  </a:solidFill>
                </a:ln>
                <a:solidFill>
                  <a:schemeClr val="tx1"/>
                </a:solidFill>
              </a:rPr>
              <a:t>et al., A&amp;A 2017</a:t>
            </a:r>
            <a:endParaRPr lang="fr-FR">
              <a:solidFill>
                <a:schemeClr val="tx1"/>
              </a:solidFill>
            </a:endParaRPr>
          </a:p>
        </p:txBody>
      </p:sp>
      <p:sp>
        <p:nvSpPr>
          <p:cNvPr id="25" name="Rectangle 24"/>
          <p:cNvSpPr/>
          <p:nvPr/>
        </p:nvSpPr>
        <p:spPr>
          <a:xfrm>
            <a:off x="101648" y="1252072"/>
            <a:ext cx="8224371" cy="629916"/>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Variabilité de la densité de colonne dans Vela X-1</a:t>
            </a:r>
          </a:p>
          <a:p>
            <a:pPr marL="171450" lvl="0" indent="-171450">
              <a:lnSpc>
                <a:spcPct val="11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modèle d’absorption stochastique</a:t>
            </a:r>
          </a:p>
        </p:txBody>
      </p:sp>
      <p:sp>
        <p:nvSpPr>
          <p:cNvPr id="21" name="Rectangle 20"/>
          <p:cNvSpPr/>
          <p:nvPr/>
        </p:nvSpPr>
        <p:spPr>
          <a:xfrm>
            <a:off x="390475" y="1804487"/>
            <a:ext cx="5484685" cy="359073"/>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vent plus lent que précédemment considéré</a:t>
            </a:r>
            <a:endParaRPr lang="en-US" sz="1600">
              <a:solidFill>
                <a:srgbClr val="000000"/>
              </a:solidFill>
              <a:latin typeface="Geneva"/>
              <a:cs typeface="Geneva"/>
            </a:endParaRPr>
          </a:p>
        </p:txBody>
      </p:sp>
      <p:grpSp>
        <p:nvGrpSpPr>
          <p:cNvPr id="7" name="Grouper 6"/>
          <p:cNvGrpSpPr/>
          <p:nvPr/>
        </p:nvGrpSpPr>
        <p:grpSpPr>
          <a:xfrm>
            <a:off x="134339" y="2231241"/>
            <a:ext cx="3986493" cy="4365900"/>
            <a:chOff x="293095" y="2255663"/>
            <a:chExt cx="3986493" cy="4365900"/>
          </a:xfrm>
        </p:grpSpPr>
        <p:pic>
          <p:nvPicPr>
            <p:cNvPr id="5" name="Image 4" descr="vici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095" y="2255663"/>
              <a:ext cx="3986493" cy="3986493"/>
            </a:xfrm>
            <a:prstGeom prst="rect">
              <a:avLst/>
            </a:prstGeom>
            <a:ln>
              <a:noFill/>
            </a:ln>
            <a:effectLst>
              <a:outerShdw blurRad="190500" algn="tl" rotWithShape="0">
                <a:srgbClr val="000000">
                  <a:alpha val="70000"/>
                </a:srgbClr>
              </a:outerShdw>
            </a:effectLst>
          </p:spPr>
        </p:pic>
        <p:pic>
          <p:nvPicPr>
            <p:cNvPr id="31" name="Image 30" descr="empirical_clump_event.png"/>
            <p:cNvPicPr>
              <a:picLocks/>
            </p:cNvPicPr>
            <p:nvPr/>
          </p:nvPicPr>
          <p:blipFill rotWithShape="1">
            <a:blip r:embed="rId5">
              <a:alphaModFix/>
              <a:extLst>
                <a:ext uri="{28A0092B-C50C-407E-A947-70E740481C1C}">
                  <a14:useLocalDpi xmlns:a14="http://schemas.microsoft.com/office/drawing/2010/main" val="0"/>
                </a:ext>
              </a:extLst>
            </a:blip>
            <a:srcRect l="25807"/>
            <a:stretch/>
          </p:blipFill>
          <p:spPr>
            <a:xfrm rot="5400000" flipV="1">
              <a:off x="1683887" y="4661503"/>
              <a:ext cx="1883542" cy="1099108"/>
            </a:xfrm>
            <a:prstGeom prst="rect">
              <a:avLst/>
            </a:prstGeom>
          </p:spPr>
        </p:pic>
        <p:pic>
          <p:nvPicPr>
            <p:cNvPr id="30" name="Image 29" descr="eye_ob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H="1">
              <a:off x="2260840" y="6302367"/>
              <a:ext cx="318353" cy="320040"/>
            </a:xfrm>
            <a:prstGeom prst="rect">
              <a:avLst/>
            </a:prstGeom>
          </p:spPr>
        </p:pic>
      </p:grpSp>
      <p:sp>
        <p:nvSpPr>
          <p:cNvPr id="32" name="Rectangle 31"/>
          <p:cNvSpPr/>
          <p:nvPr/>
        </p:nvSpPr>
        <p:spPr>
          <a:xfrm>
            <a:off x="4646227" y="4126382"/>
            <a:ext cx="4497774"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taux de perte de masse de ces étoiles précédemment estimés ont été surestimés d’un facteur </a:t>
            </a:r>
            <a:r>
              <a:rPr lang="en-US" sz="1600">
                <a:solidFill>
                  <a:srgbClr val="000000"/>
                </a:solidFill>
                <a:latin typeface="Geneva"/>
                <a:cs typeface="Geneva"/>
              </a:rPr>
              <a:t>~</a:t>
            </a:r>
            <a:r>
              <a:rPr lang="en-US" sz="1600">
                <a:solidFill>
                  <a:srgbClr val="000000"/>
                </a:solidFill>
                <a:latin typeface="Geneva"/>
                <a:cs typeface="Geneva"/>
              </a:rPr>
              <a:t>10</a:t>
            </a:r>
            <a:endParaRPr lang="en-US" sz="1600">
              <a:solidFill>
                <a:srgbClr val="000000"/>
              </a:solidFill>
              <a:latin typeface="Geneva"/>
              <a:cs typeface="Geneva"/>
            </a:endParaRPr>
          </a:p>
        </p:txBody>
      </p:sp>
    </p:spTree>
    <p:extLst>
      <p:ext uri="{BB962C8B-B14F-4D97-AF65-F5344CB8AC3E}">
        <p14:creationId xmlns:p14="http://schemas.microsoft.com/office/powerpoint/2010/main" val="331388728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64383" y="741815"/>
            <a:ext cx="8781743" cy="902519"/>
            <a:chOff x="137255" y="3248845"/>
            <a:chExt cx="8781743" cy="902519"/>
          </a:xfrm>
        </p:grpSpPr>
        <p:sp>
          <p:nvSpPr>
            <p:cNvPr id="9" name="Rectangle à coins arrondis 8"/>
            <p:cNvSpPr/>
            <p:nvPr/>
          </p:nvSpPr>
          <p:spPr>
            <a:xfrm>
              <a:off x="196604" y="3248845"/>
              <a:ext cx="331843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 </a:t>
              </a:r>
              <a:r>
                <a:rPr lang="fr-FR">
                  <a:ln>
                    <a:solidFill>
                      <a:schemeClr val="tx1"/>
                    </a:solidFill>
                  </a:ln>
                  <a:solidFill>
                    <a:schemeClr val="tx1"/>
                  </a:solidFill>
                </a:rPr>
                <a:t>&amp; Casse, MNRAS 2017</a:t>
              </a:r>
              <a:endParaRPr lang="fr-FR">
                <a:solidFill>
                  <a:schemeClr val="tx1"/>
                </a:solidFill>
              </a:endParaRPr>
            </a:p>
          </p:txBody>
        </p:sp>
        <p:sp>
          <p:nvSpPr>
            <p:cNvPr id="11" name="Rectangle 10"/>
            <p:cNvSpPr/>
            <p:nvPr/>
          </p:nvSpPr>
          <p:spPr>
            <a:xfrm>
              <a:off x="137255" y="3792291"/>
              <a:ext cx="8781743" cy="359073"/>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Identification des paramètres favorables à la formation d’un disque</a:t>
              </a:r>
            </a:p>
          </p:txBody>
        </p:sp>
      </p:gr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21" name="Grouper 20"/>
          <p:cNvGrpSpPr/>
          <p:nvPr/>
        </p:nvGrpSpPr>
        <p:grpSpPr>
          <a:xfrm>
            <a:off x="24424" y="4659819"/>
            <a:ext cx="8781743" cy="1963729"/>
            <a:chOff x="149125" y="5576330"/>
            <a:chExt cx="8781743" cy="1963729"/>
          </a:xfrm>
        </p:grpSpPr>
        <p:sp>
          <p:nvSpPr>
            <p:cNvPr id="7" name="Rectangle à coins arrondis 6"/>
            <p:cNvSpPr/>
            <p:nvPr/>
          </p:nvSpPr>
          <p:spPr>
            <a:xfrm>
              <a:off x="233241" y="5576330"/>
              <a:ext cx="4318000"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A&amp;A 2019</a:t>
              </a:r>
              <a:endParaRPr lang="fr-FR">
                <a:solidFill>
                  <a:schemeClr val="tx1"/>
                </a:solidFill>
              </a:endParaRPr>
            </a:p>
          </p:txBody>
        </p:sp>
        <p:sp>
          <p:nvSpPr>
            <p:cNvPr id="13" name="Rectangle 12"/>
            <p:cNvSpPr/>
            <p:nvPr/>
          </p:nvSpPr>
          <p:spPr>
            <a:xfrm>
              <a:off x="149125" y="6059909"/>
              <a:ext cx="8781743" cy="675057"/>
            </a:xfrm>
            <a:prstGeom prst="rect">
              <a:avLst/>
            </a:prstGeom>
          </p:spPr>
          <p:txBody>
            <a:bodyPr wrap="square">
              <a:spAutoFit/>
            </a:bodyPr>
            <a:lstStyle/>
            <a:p>
              <a:pPr marL="171450" lvl="0" indent="-171450">
                <a:lnSpc>
                  <a:spcPct val="120000"/>
                </a:lnSpc>
                <a:buSzPct val="100000"/>
                <a:buBlip>
                  <a:blip r:embed="rId3"/>
                </a:buBlip>
              </a:pPr>
              <a:r>
                <a:rPr lang="en-US" sz="1600">
                  <a:solidFill>
                    <a:srgbClr val="000000"/>
                  </a:solidFill>
                  <a:latin typeface="Geneva"/>
                  <a:cs typeface="Geneva"/>
                </a:rPr>
                <a:t> Nouveau mécanisme de </a:t>
              </a:r>
              <a:r>
                <a:rPr lang="en-US" sz="1600" b="1">
                  <a:solidFill>
                    <a:srgbClr val="000000"/>
                  </a:solidFill>
                  <a:latin typeface="Geneva"/>
                  <a:cs typeface="Geneva"/>
                </a:rPr>
                <a:t>transfert de masse </a:t>
              </a:r>
            </a:p>
            <a:p>
              <a:pPr lvl="0">
                <a:lnSpc>
                  <a:spcPct val="120000"/>
                </a:lnSpc>
                <a:buSzPct val="100000"/>
              </a:pPr>
              <a:r>
                <a:rPr lang="en-US" sz="1600" b="1">
                  <a:solidFill>
                    <a:srgbClr val="000000"/>
                  </a:solidFill>
                  <a:latin typeface="Geneva"/>
                  <a:cs typeface="Geneva"/>
                </a:rPr>
                <a:t>   accéléré </a:t>
              </a:r>
              <a:r>
                <a:rPr lang="en-US" sz="1600">
                  <a:solidFill>
                    <a:srgbClr val="000000"/>
                  </a:solidFill>
                  <a:latin typeface="Geneva"/>
                  <a:cs typeface="Geneva"/>
                </a:rPr>
                <a:t>dans les systèmes binaires </a:t>
              </a:r>
            </a:p>
          </p:txBody>
        </p:sp>
        <p:sp>
          <p:nvSpPr>
            <p:cNvPr id="15" name="Rectangle 14"/>
            <p:cNvSpPr/>
            <p:nvPr/>
          </p:nvSpPr>
          <p:spPr>
            <a:xfrm>
              <a:off x="368071" y="6639300"/>
              <a:ext cx="4436766"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a:t>
              </a:r>
              <a:r>
                <a:rPr lang="en-US" sz="1600" b="1">
                  <a:solidFill>
                    <a:srgbClr val="000000"/>
                  </a:solidFill>
                  <a:latin typeface="Geneva"/>
                  <a:cs typeface="Geneva"/>
                </a:rPr>
                <a:t>sources X ultra-lumineuses </a:t>
              </a:r>
            </a:p>
            <a:p>
              <a:pPr lvl="0">
                <a:lnSpc>
                  <a:spcPct val="110000"/>
                </a:lnSpc>
                <a:buSzPct val="100000"/>
              </a:pPr>
              <a:r>
                <a:rPr lang="en-US" sz="1600">
                  <a:solidFill>
                    <a:srgbClr val="000000"/>
                  </a:solidFill>
                  <a:latin typeface="Geneva"/>
                  <a:cs typeface="Geneva"/>
                </a:rPr>
                <a:t>    ne nécessitent pas de remplissage de </a:t>
              </a:r>
            </a:p>
            <a:p>
              <a:pPr lvl="0">
                <a:lnSpc>
                  <a:spcPct val="110000"/>
                </a:lnSpc>
                <a:buSzPct val="100000"/>
              </a:pPr>
              <a:r>
                <a:rPr lang="en-US" sz="1600">
                  <a:solidFill>
                    <a:srgbClr val="000000"/>
                  </a:solidFill>
                  <a:latin typeface="Geneva"/>
                  <a:cs typeface="Geneva"/>
                </a:rPr>
                <a:t>    lobe de Roche (eg M101 ULX-1)</a:t>
              </a:r>
              <a:endParaRPr lang="en-US" sz="1600">
                <a:solidFill>
                  <a:srgbClr val="000000"/>
                </a:solidFill>
                <a:latin typeface="Geneva"/>
                <a:cs typeface="Geneva"/>
              </a:endParaRPr>
            </a:p>
          </p:txBody>
        </p:sp>
      </p:grpSp>
      <p:grpSp>
        <p:nvGrpSpPr>
          <p:cNvPr id="5" name="Grouper 4"/>
          <p:cNvGrpSpPr/>
          <p:nvPr/>
        </p:nvGrpSpPr>
        <p:grpSpPr>
          <a:xfrm>
            <a:off x="3258196" y="1919993"/>
            <a:ext cx="6304077" cy="1576280"/>
            <a:chOff x="137255" y="2891644"/>
            <a:chExt cx="6304077" cy="1576280"/>
          </a:xfrm>
        </p:grpSpPr>
        <p:grpSp>
          <p:nvGrpSpPr>
            <p:cNvPr id="4" name="Grouper 3"/>
            <p:cNvGrpSpPr/>
            <p:nvPr/>
          </p:nvGrpSpPr>
          <p:grpSpPr>
            <a:xfrm>
              <a:off x="137255" y="2891644"/>
              <a:ext cx="6304077" cy="920557"/>
              <a:chOff x="137255" y="4247064"/>
              <a:chExt cx="6304077" cy="920557"/>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37255" y="4767511"/>
                <a:ext cx="6304077" cy="400110"/>
              </a:xfrm>
              <a:prstGeom prst="rect">
                <a:avLst/>
              </a:prstGeom>
            </p:spPr>
            <p:txBody>
              <a:bodyPr wrap="square">
                <a:spAutoFit/>
              </a:bodyPr>
              <a:lstStyle/>
              <a:p>
                <a:pPr marL="171450" lvl="0" indent="-171450">
                  <a:lnSpc>
                    <a:spcPct val="130000"/>
                  </a:lnSpc>
                  <a:buSzPct val="100000"/>
                  <a:buBlip>
                    <a:blip r:embed="rId3"/>
                  </a:buBlip>
                </a:pPr>
                <a:r>
                  <a:rPr lang="en-US" sz="1600">
                    <a:solidFill>
                      <a:srgbClr val="000000"/>
                    </a:solidFill>
                    <a:latin typeface="Geneva"/>
                    <a:cs typeface="Geneva"/>
                  </a:rPr>
                  <a:t> Caractérisation des </a:t>
                </a:r>
                <a:r>
                  <a:rPr lang="en-US" sz="1600" b="1">
                    <a:solidFill>
                      <a:srgbClr val="000000"/>
                    </a:solidFill>
                    <a:latin typeface="Geneva"/>
                    <a:cs typeface="Geneva"/>
                  </a:rPr>
                  <a:t>disques formés par capture du vent</a:t>
                </a:r>
              </a:p>
            </p:txBody>
          </p:sp>
        </p:grpSp>
        <p:sp>
          <p:nvSpPr>
            <p:cNvPr id="16" name="Rectangle 15"/>
            <p:cNvSpPr/>
            <p:nvPr/>
          </p:nvSpPr>
          <p:spPr>
            <a:xfrm>
              <a:off x="386515" y="3747727"/>
              <a:ext cx="5484685" cy="720197"/>
            </a:xfrm>
            <a:prstGeom prst="rect">
              <a:avLst/>
            </a:prstGeom>
          </p:spPr>
          <p:txBody>
            <a:bodyPr wrap="square">
              <a:spAutoFit/>
            </a:bodyPr>
            <a:lstStyle/>
            <a:p>
              <a:pPr marL="285750" lvl="0" indent="-285750">
                <a:lnSpc>
                  <a:spcPct val="130000"/>
                </a:lnSpc>
                <a:buSzPct val="100000"/>
                <a:buFont typeface="Symbol" charset="0"/>
                <a:buChar char=""/>
              </a:pPr>
              <a:r>
                <a:rPr lang="en-US" sz="1600">
                  <a:solidFill>
                    <a:srgbClr val="000000"/>
                  </a:solidFill>
                  <a:latin typeface="Geneva"/>
                  <a:cs typeface="Geneva"/>
                </a:rPr>
                <a:t>origine du disque observé dans Cygnus X-1</a:t>
              </a:r>
            </a:p>
            <a:p>
              <a:pPr marL="285750" lvl="0" indent="-285750">
                <a:lnSpc>
                  <a:spcPct val="130000"/>
                </a:lnSpc>
                <a:buSzPct val="100000"/>
                <a:buFont typeface="Symbol" charset="0"/>
                <a:buChar char=""/>
              </a:pPr>
              <a:r>
                <a:rPr lang="en-US" sz="1600">
                  <a:solidFill>
                    <a:srgbClr val="000000"/>
                  </a:solidFill>
                  <a:latin typeface="Geneva"/>
                  <a:cs typeface="Geneva"/>
                </a:rPr>
                <a:t>prédiction d’un disque dans Vela X-1</a:t>
              </a:r>
              <a:endParaRPr lang="en-US" sz="1600">
                <a:solidFill>
                  <a:srgbClr val="000000"/>
                </a:solidFill>
                <a:latin typeface="Geneva"/>
                <a:cs typeface="Geneva"/>
              </a:endParaRPr>
            </a:p>
          </p:txBody>
        </p:sp>
      </p:grpSp>
      <p:sp>
        <p:nvSpPr>
          <p:cNvPr id="17" name="Rounded Rectangle 39"/>
          <p:cNvSpPr/>
          <p:nvPr/>
        </p:nvSpPr>
        <p:spPr>
          <a:xfrm>
            <a:off x="3753147" y="790563"/>
            <a:ext cx="134678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a:t>
            </a:r>
            <a:endParaRPr lang="en-US" sz="1600" b="1" dirty="0">
              <a:solidFill>
                <a:srgbClr val="000000"/>
              </a:solidFill>
              <a:latin typeface="Courier New"/>
              <a:cs typeface="Geneva"/>
            </a:endParaRPr>
          </a:p>
        </p:txBody>
      </p:sp>
      <p:pic>
        <p:nvPicPr>
          <p:cNvPr id="23" name="Image 22" descr="dis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11" y="1644334"/>
            <a:ext cx="3522122" cy="2844520"/>
          </a:xfrm>
          <a:prstGeom prst="rect">
            <a:avLst/>
          </a:prstGeom>
        </p:spPr>
      </p:pic>
      <p:pic>
        <p:nvPicPr>
          <p:cNvPr id="24" name="Image 23" descr="sketch.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2347" y="3809628"/>
            <a:ext cx="4348642" cy="2706624"/>
          </a:xfrm>
          <a:prstGeom prst="rect">
            <a:avLst/>
          </a:prstGeom>
          <a:ln>
            <a:noFill/>
          </a:ln>
          <a:effectLst>
            <a:outerShdw blurRad="190500" algn="tl" rotWithShape="0">
              <a:srgbClr val="000000">
                <a:alpha val="70000"/>
              </a:srgbClr>
            </a:outerShdw>
          </a:effectLst>
        </p:spPr>
      </p:pic>
      <p:sp>
        <p:nvSpPr>
          <p:cNvPr id="25" name="Rounded Rectangle 39"/>
          <p:cNvSpPr/>
          <p:nvPr/>
        </p:nvSpPr>
        <p:spPr>
          <a:xfrm>
            <a:off x="7202077" y="1445215"/>
            <a:ext cx="189160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 AMRVAC</a:t>
            </a:r>
            <a:endParaRPr lang="en-US" sz="1600" b="1" dirty="0">
              <a:solidFill>
                <a:srgbClr val="000000"/>
              </a:solidFill>
              <a:latin typeface="Courier New"/>
              <a:cs typeface="Geneva"/>
            </a:endParaRPr>
          </a:p>
        </p:txBody>
      </p:sp>
    </p:spTree>
    <p:extLst>
      <p:ext uri="{BB962C8B-B14F-4D97-AF65-F5344CB8AC3E}">
        <p14:creationId xmlns:p14="http://schemas.microsoft.com/office/powerpoint/2010/main" val="39185508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57921</TotalTime>
  <Words>1428</Words>
  <Application>Microsoft Macintosh PowerPoint</Application>
  <PresentationFormat>Présentation à l'écran (4:3)</PresentationFormat>
  <Paragraphs>304</Paragraphs>
  <Slides>19</Slides>
  <Notes>19</Notes>
  <HiddenSlides>0</HiddenSlides>
  <MMClips>0</MMClips>
  <ScaleCrop>false</ScaleCrop>
  <HeadingPairs>
    <vt:vector size="4" baseType="variant">
      <vt:variant>
        <vt:lpstr>Thème</vt:lpstr>
      </vt:variant>
      <vt:variant>
        <vt:i4>1</vt:i4>
      </vt:variant>
      <vt:variant>
        <vt:lpstr>Titres des diapositives</vt:lpstr>
      </vt:variant>
      <vt:variant>
        <vt:i4>19</vt:i4>
      </vt:variant>
    </vt:vector>
  </HeadingPairs>
  <TitlesOfParts>
    <vt:vector size="20" baseType="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 Mellah Ileyk</dc:creator>
  <cp:lastModifiedBy>Ileyk EL MELLAH</cp:lastModifiedBy>
  <cp:revision>1620</cp:revision>
  <cp:lastPrinted>2018-07-11T03:19:35Z</cp:lastPrinted>
  <dcterms:created xsi:type="dcterms:W3CDTF">2015-05-11T17:36:50Z</dcterms:created>
  <dcterms:modified xsi:type="dcterms:W3CDTF">2019-04-06T17:15:02Z</dcterms:modified>
</cp:coreProperties>
</file>